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01" r:id="rId2"/>
    <p:sldId id="521" r:id="rId3"/>
    <p:sldId id="570" r:id="rId4"/>
    <p:sldId id="595" r:id="rId5"/>
    <p:sldId id="573" r:id="rId6"/>
    <p:sldId id="582" r:id="rId7"/>
    <p:sldId id="577" r:id="rId8"/>
    <p:sldId id="578" r:id="rId9"/>
    <p:sldId id="579" r:id="rId10"/>
    <p:sldId id="580" r:id="rId11"/>
    <p:sldId id="581" r:id="rId12"/>
    <p:sldId id="585" r:id="rId13"/>
    <p:sldId id="586" r:id="rId14"/>
    <p:sldId id="607" r:id="rId15"/>
    <p:sldId id="619" r:id="rId16"/>
    <p:sldId id="616" r:id="rId17"/>
    <p:sldId id="605" r:id="rId18"/>
    <p:sldId id="610" r:id="rId19"/>
    <p:sldId id="612" r:id="rId20"/>
    <p:sldId id="614" r:id="rId21"/>
    <p:sldId id="622" r:id="rId22"/>
    <p:sldId id="624" r:id="rId23"/>
    <p:sldId id="641" r:id="rId24"/>
    <p:sldId id="625" r:id="rId25"/>
    <p:sldId id="627" r:id="rId26"/>
    <p:sldId id="633" r:id="rId27"/>
    <p:sldId id="634" r:id="rId28"/>
    <p:sldId id="589" r:id="rId29"/>
    <p:sldId id="640" r:id="rId30"/>
    <p:sldId id="638" r:id="rId31"/>
    <p:sldId id="639" r:id="rId32"/>
    <p:sldId id="590" r:id="rId33"/>
    <p:sldId id="591" r:id="rId34"/>
    <p:sldId id="592" r:id="rId35"/>
    <p:sldId id="593" r:id="rId36"/>
    <p:sldId id="594" r:id="rId37"/>
    <p:sldId id="596" r:id="rId38"/>
    <p:sldId id="597" r:id="rId39"/>
    <p:sldId id="598" r:id="rId40"/>
    <p:sldId id="599" r:id="rId41"/>
    <p:sldId id="600" r:id="rId42"/>
    <p:sldId id="601" r:id="rId43"/>
    <p:sldId id="602" r:id="rId44"/>
    <p:sldId id="603" r:id="rId45"/>
    <p:sldId id="642" r:id="rId46"/>
    <p:sldId id="658" r:id="rId47"/>
    <p:sldId id="643" r:id="rId48"/>
    <p:sldId id="644" r:id="rId49"/>
    <p:sldId id="656" r:id="rId50"/>
    <p:sldId id="646" r:id="rId51"/>
    <p:sldId id="653" r:id="rId52"/>
    <p:sldId id="654" r:id="rId53"/>
    <p:sldId id="655" r:id="rId54"/>
    <p:sldId id="657" r:id="rId55"/>
    <p:sldId id="652" r:id="rId56"/>
  </p:sldIdLst>
  <p:sldSz cx="9144000" cy="5143500" type="screen16x9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78" autoAdjust="0"/>
    <p:restoredTop sz="95160" autoAdjust="0"/>
  </p:normalViewPr>
  <p:slideViewPr>
    <p:cSldViewPr snapToGrid="0">
      <p:cViewPr>
        <p:scale>
          <a:sx n="110" d="100"/>
          <a:sy n="110" d="100"/>
        </p:scale>
        <p:origin x="874" y="2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2021/10/16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</a:t>
            </a:r>
            <a:r>
              <a:rPr lang="zh-CN" altLang="en-US" dirty="0" smtClean="0"/>
              <a:t>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atishgunjal.com/multivariate_lr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回归：多元回归（解析解与梯度下降算法）</a:t>
            </a: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设计矩阵（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给定训练集，我们可以定义设计矩阵</a:t>
            </a:r>
            <a:endParaRPr lang="en-US" altLang="zh-CN" dirty="0"/>
          </a:p>
          <a:p>
            <a:r>
              <a:rPr lang="zh-CN" altLang="en-US" dirty="0"/>
              <a:t>波士顿房价的</a:t>
            </a:r>
            <a:r>
              <a:rPr lang="zh-CN" altLang="en-US" dirty="0" smtClean="0"/>
              <a:t>例子</a:t>
            </a:r>
            <a:endParaRPr lang="en-US" altLang="zh-CN" dirty="0" smtClean="0"/>
          </a:p>
          <a:p>
            <a:r>
              <a:rPr lang="zh-CN" altLang="en-US" dirty="0"/>
              <a:t>基于设计矩阵，</a:t>
            </a:r>
            <a:r>
              <a:rPr lang="en-US" altLang="zh-CN" dirty="0"/>
              <a:t>MLR</a:t>
            </a:r>
            <a:r>
              <a:rPr lang="zh-CN" altLang="en-US" dirty="0"/>
              <a:t>模型表示为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8"/>
              <p:cNvSpPr txBox="1"/>
              <p:nvPr/>
            </p:nvSpPr>
            <p:spPr>
              <a:xfrm>
                <a:off x="2105757" y="2754594"/>
                <a:ext cx="1254318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𝕐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𝕏</m:t>
                      </m:r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𝜽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757" y="2754594"/>
                <a:ext cx="1254318" cy="4424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9"/>
              <p:cNvSpPr/>
              <p:nvPr/>
            </p:nvSpPr>
            <p:spPr>
              <a:xfrm>
                <a:off x="1244922" y="3448582"/>
                <a:ext cx="3566769" cy="591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请结合左图分别说出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𝕐</m:t>
                        </m:r>
                      </m:e>
                    </m:acc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C00000"/>
                        </a:solidFill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的维数</a:t>
                </a:r>
                <a:endParaRPr lang="en-US" altLang="zh-CN" sz="1600" b="1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A.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506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*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1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B.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506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*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3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C.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3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*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506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D.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3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*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1</a:t>
                </a:r>
              </a:p>
            </p:txBody>
          </p:sp>
        </mc:Choice>
        <mc:Fallback xmlns="">
          <p:sp>
            <p:nvSpPr>
              <p:cNvPr id="6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922" y="3448582"/>
                <a:ext cx="3566769" cy="591444"/>
              </a:xfrm>
              <a:prstGeom prst="rect">
                <a:avLst/>
              </a:prstGeom>
              <a:blipFill>
                <a:blip r:embed="rId3"/>
                <a:stretch>
                  <a:fillRect l="-855" t="-3093" b="-134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/>
          <p:cNvSpPr/>
          <p:nvPr/>
        </p:nvSpPr>
        <p:spPr>
          <a:xfrm>
            <a:off x="717738" y="3480966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9FA6740-7307-441D-AA60-36CCE053C6C1}"/>
              </a:ext>
            </a:extLst>
          </p:cNvPr>
          <p:cNvCxnSpPr/>
          <p:nvPr/>
        </p:nvCxnSpPr>
        <p:spPr>
          <a:xfrm flipH="1" flipV="1">
            <a:off x="3421726" y="3064395"/>
            <a:ext cx="1002030" cy="567690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5419154-0544-46BB-8702-8BE03D9F16C5}"/>
              </a:ext>
            </a:extLst>
          </p:cNvPr>
          <p:cNvCxnSpPr/>
          <p:nvPr/>
        </p:nvCxnSpPr>
        <p:spPr>
          <a:xfrm flipV="1">
            <a:off x="2796886" y="3197023"/>
            <a:ext cx="144780" cy="501102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CBEF04B-056B-433E-8BA6-3F2A1833563A}"/>
              </a:ext>
            </a:extLst>
          </p:cNvPr>
          <p:cNvCxnSpPr/>
          <p:nvPr/>
        </p:nvCxnSpPr>
        <p:spPr>
          <a:xfrm flipV="1">
            <a:off x="1711036" y="3126625"/>
            <a:ext cx="422910" cy="590550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788" y="1331943"/>
            <a:ext cx="1835649" cy="3287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436738" y="2014361"/>
                <a:ext cx="1100750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738" y="2014361"/>
                <a:ext cx="1100750" cy="9727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圆角矩形 11"/>
          <p:cNvSpPr/>
          <p:nvPr/>
        </p:nvSpPr>
        <p:spPr>
          <a:xfrm>
            <a:off x="5943600" y="1575955"/>
            <a:ext cx="1226127" cy="2840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40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设计矩阵（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基于设计矩阵，</a:t>
            </a:r>
            <a:r>
              <a:rPr lang="en-US" altLang="zh-CN" dirty="0"/>
              <a:t>MLR</a:t>
            </a:r>
            <a:r>
              <a:rPr lang="zh-CN" altLang="en-US" dirty="0"/>
              <a:t>模型表示</a:t>
            </a:r>
            <a:r>
              <a:rPr lang="zh-CN" altLang="en-US" dirty="0" smtClean="0"/>
              <a:t>为矩阵形式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"/>
              <p:cNvSpPr txBox="1"/>
              <p:nvPr/>
            </p:nvSpPr>
            <p:spPr>
              <a:xfrm>
                <a:off x="3837398" y="1473594"/>
                <a:ext cx="4298613" cy="1899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CN" altLang="en-US" i="1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zh-CN" altLang="en-US" i="1">
                                        <a:latin typeface="Cambria Math" charset="0"/>
                                      </a:rPr>
                                      <m:t>  </m:t>
                                    </m:r>
                                    <m:r>
                                      <a:rPr lang="uk-UA" altLang="zh-CN" i="1">
                                        <a:latin typeface="Cambria Math" charset="0"/>
                                      </a:rPr>
                                      <m:t>⋮</m:t>
                                    </m:r>
                                    <m:r>
                                      <a:rPr lang="zh-CN" altLang="en-US" i="1">
                                        <a:latin typeface="Cambria Math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r>
                                      <a:rPr lang="zh-CN" altLang="en-US" i="1">
                                        <a:latin typeface="Cambria Math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uk-UA" altLang="zh-CN" i="1">
                                              <a:latin typeface="Cambria Math" charset="0"/>
                                            </a:rPr>
                                            <m:t>⋮</m:t>
                                          </m:r>
                                          <m:r>
                                            <a:rPr lang="zh-CN" altLang="en-US" i="1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</m:e>
                                        <m:e>
                                          <m:r>
                                            <a:rPr lang="zh-CN" altLang="en-US" i="1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uk-UA" altLang="zh-CN" i="1">
                                              <a:latin typeface="Cambria Math" charset="0"/>
                                            </a:rPr>
                                            <m:t>⋮</m:t>
                                          </m:r>
                                          <m:r>
                                            <a:rPr lang="zh-CN" altLang="en-US" i="1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uk-UA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398" y="1473594"/>
                <a:ext cx="4298613" cy="18997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5"/>
              <p:cNvSpPr txBox="1"/>
              <p:nvPr/>
            </p:nvSpPr>
            <p:spPr>
              <a:xfrm>
                <a:off x="1062940" y="2201517"/>
                <a:ext cx="1254318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𝕐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𝕏</m:t>
                      </m:r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𝜽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40" y="2201517"/>
                <a:ext cx="1254318" cy="4424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6"/>
          <p:cNvSpPr/>
          <p:nvPr/>
        </p:nvSpPr>
        <p:spPr>
          <a:xfrm>
            <a:off x="2922998" y="2201517"/>
            <a:ext cx="505785" cy="450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0"/>
              <p:cNvSpPr txBox="1"/>
              <p:nvPr/>
            </p:nvSpPr>
            <p:spPr>
              <a:xfrm>
                <a:off x="4315605" y="4144197"/>
                <a:ext cx="34876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1" i="1" smtClean="0">
                          <a:latin typeface="Cambria Math" charset="0"/>
                        </a:rPr>
                        <m:t>𝜽</m:t>
                      </m:r>
                      <m:r>
                        <a:rPr lang="en-US" altLang="zh-CN" b="1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7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605" y="4144197"/>
                <a:ext cx="3487685" cy="276999"/>
              </a:xfrm>
              <a:prstGeom prst="rect">
                <a:avLst/>
              </a:prstGeom>
              <a:blipFill>
                <a:blip r:embed="rId4"/>
                <a:stretch>
                  <a:fillRect l="-1224" t="-26667" r="-35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1"/>
          <p:cNvSpPr/>
          <p:nvPr/>
        </p:nvSpPr>
        <p:spPr>
          <a:xfrm rot="5400000">
            <a:off x="5945771" y="3289499"/>
            <a:ext cx="334243" cy="705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圆角矩形 2"/>
          <p:cNvSpPr/>
          <p:nvPr/>
        </p:nvSpPr>
        <p:spPr>
          <a:xfrm>
            <a:off x="4792133" y="1921933"/>
            <a:ext cx="2764367" cy="27958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877604" y="1796087"/>
            <a:ext cx="547938" cy="3090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636933" y="1473594"/>
            <a:ext cx="541867" cy="194693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57200" y="3375304"/>
                <a:ext cx="3337409" cy="121180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上标表示样本编号，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/>
                  <a:t>表示第二个样本的预测的</a:t>
                </a:r>
                <a:r>
                  <a:rPr lang="en-US" altLang="zh-CN" dirty="0" smtClean="0"/>
                  <a:t>y</a:t>
                </a:r>
                <a:r>
                  <a:rPr lang="zh-CN" altLang="en-US" dirty="0" smtClean="0"/>
                  <a:t>，为了和平方区分，有时记为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下标表示分量（第几个变量）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375304"/>
                <a:ext cx="3337409" cy="1211807"/>
              </a:xfrm>
              <a:prstGeom prst="rect">
                <a:avLst/>
              </a:prstGeom>
              <a:blipFill>
                <a:blip r:embed="rId5"/>
                <a:stretch>
                  <a:fillRect l="-911" t="-3500" r="-8015" b="-55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99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05295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设计矩阵（</a:t>
                </a:r>
                <a:r>
                  <a:rPr lang="en-US" altLang="zh-CN" dirty="0"/>
                  <a:t>Design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Matrix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基于设计矩阵，</a:t>
                </a:r>
                <a:r>
                  <a:rPr lang="en-US" altLang="zh-CN" dirty="0"/>
                  <a:t>MLR</a:t>
                </a:r>
                <a:r>
                  <a:rPr lang="zh-CN" altLang="en-US" dirty="0"/>
                  <a:t>模型表示</a:t>
                </a:r>
                <a:r>
                  <a:rPr lang="zh-CN" altLang="en-US" dirty="0" smtClean="0"/>
                  <a:t>为矩阵形式</a:t>
                </a:r>
                <a:endParaRPr lang="en-US" altLang="zh-CN" dirty="0" smtClean="0"/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请计算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latin typeface="Cambria Math" panose="02040503050406030204" pitchFamily="18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b>
                    </m:sSub>
                  </m:oMath>
                </a14:m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05295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8" y="1661690"/>
            <a:ext cx="1835649" cy="3287730"/>
          </a:xfrm>
          <a:prstGeom prst="rect">
            <a:avLst/>
          </a:prstGeom>
        </p:spPr>
      </p:pic>
      <p:sp>
        <p:nvSpPr>
          <p:cNvPr id="11" name="Rectangle 6"/>
          <p:cNvSpPr/>
          <p:nvPr/>
        </p:nvSpPr>
        <p:spPr>
          <a:xfrm>
            <a:off x="2115657" y="2875971"/>
            <a:ext cx="1582219" cy="290524"/>
          </a:xfrm>
          <a:prstGeom prst="rect">
            <a:avLst/>
          </a:prstGeom>
          <a:solidFill>
            <a:srgbClr val="4F81BD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7"/>
              <p:cNvSpPr txBox="1"/>
              <p:nvPr/>
            </p:nvSpPr>
            <p:spPr>
              <a:xfrm>
                <a:off x="3969598" y="2697408"/>
                <a:ext cx="1288623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charset="0"/>
                        </a:rPr>
                        <m:t>𝜽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−1.36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5.09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−0.64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598" y="2697408"/>
                <a:ext cx="1288623" cy="730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5423524" y="2829543"/>
            <a:ext cx="356860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1*(-1.36) +7.147*5.09 +5.33*(-0.64)</a:t>
            </a:r>
          </a:p>
        </p:txBody>
      </p:sp>
    </p:spTree>
    <p:extLst>
      <p:ext uri="{BB962C8B-B14F-4D97-AF65-F5344CB8AC3E}">
        <p14:creationId xmlns:p14="http://schemas.microsoft.com/office/powerpoint/2010/main" val="29937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 smtClean="0"/>
                  <a:t>针对单一数据点</a:t>
                </a:r>
                <a:endParaRPr lang="en-US" altLang="zh-CN" b="1" dirty="0" smtClean="0"/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模型表示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𝜽</m:t>
                      </m:r>
                    </m:oMath>
                  </m:oMathPara>
                </a14:m>
                <a:endParaRPr lang="en-US" altLang="zh-CN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𝒙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是长度为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的向量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标量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（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一个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y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值</m:t>
                    </m:r>
                    <m:r>
                      <a:rPr lang="zh-CN" altLang="en-US" dirty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）</m:t>
                    </m:r>
                  </m:oMath>
                </a14:m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𝜽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是长度为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的向量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b="1" dirty="0">
                    <a:latin typeface="Microsoft YaHei" charset="-122"/>
                    <a:ea typeface="Microsoft YaHei" charset="-122"/>
                    <a:cs typeface="Microsoft YaHei" charset="-122"/>
                  </a:rPr>
                  <a:t>针对整个训练集</a:t>
                </a:r>
                <a:endParaRPr lang="en-US" altLang="zh-CN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模型表示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𝕐</m:t>
                          </m:r>
                        </m:e>
                      </m:acc>
                      <m:r>
                        <a:rPr lang="en-US" altLang="zh-CN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CN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𝕏</m:t>
                      </m:r>
                      <m:r>
                        <a:rPr lang="en-US" altLang="zh-CN" b="1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𝜽</m:t>
                      </m:r>
                    </m:oMath>
                  </m:oMathPara>
                </a14:m>
                <a:endParaRPr lang="en-US" altLang="zh-CN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:endParaRPr lang="en-US" altLang="zh-CN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𝕏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𝑛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×(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+1)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的矩阵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𝕐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是长度为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的向量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𝜽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是长度为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的向量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endParaRPr lang="en-US" altLang="zh-CN" b="1" dirty="0"/>
              </a:p>
              <a:p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1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570018" y="905740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2"/>
              <p:cNvSpPr txBox="1"/>
              <p:nvPr/>
            </p:nvSpPr>
            <p:spPr>
              <a:xfrm>
                <a:off x="5233555" y="3857204"/>
                <a:ext cx="2619480" cy="9233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注：为了表示方便，在不引起混淆的情况下，我们直接考虑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</a:t>
                </a:r>
                <a:endParaRPr lang="en-US" altLang="zh-CN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5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555" y="3857204"/>
                <a:ext cx="2619480" cy="923330"/>
              </a:xfrm>
              <a:prstGeom prst="rect">
                <a:avLst/>
              </a:prstGeom>
              <a:blipFill>
                <a:blip r:embed="rId3"/>
                <a:stretch>
                  <a:fillRect l="-1856" t="-3268" r="-1624" b="-915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: 圆角 2">
            <a:extLst>
              <a:ext uri="{FF2B5EF4-FFF2-40B4-BE49-F238E27FC236}">
                <a16:creationId xmlns:a16="http://schemas.microsoft.com/office/drawing/2014/main" id="{2595342B-17F1-4C92-8E53-83CFD6FEE021}"/>
              </a:ext>
            </a:extLst>
          </p:cNvPr>
          <p:cNvSpPr/>
          <p:nvPr/>
        </p:nvSpPr>
        <p:spPr>
          <a:xfrm>
            <a:off x="4018973" y="1296169"/>
            <a:ext cx="1276928" cy="10816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3">
            <a:extLst>
              <a:ext uri="{FF2B5EF4-FFF2-40B4-BE49-F238E27FC236}">
                <a16:creationId xmlns:a16="http://schemas.microsoft.com/office/drawing/2014/main" id="{67AA20C8-40C7-4827-9881-37DD36EADF49}"/>
              </a:ext>
            </a:extLst>
          </p:cNvPr>
          <p:cNvSpPr/>
          <p:nvPr/>
        </p:nvSpPr>
        <p:spPr>
          <a:xfrm>
            <a:off x="4027489" y="2820169"/>
            <a:ext cx="1276928" cy="10816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92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 smtClean="0"/>
                  <a:t>MSE</a:t>
                </a:r>
                <a:r>
                  <a:rPr lang="zh-CN" altLang="en-US" dirty="0"/>
                  <a:t>目标函数的矩阵</a:t>
                </a:r>
                <a:r>
                  <a:rPr lang="zh-CN" altLang="en-US" dirty="0" smtClean="0"/>
                  <a:t>形式</a:t>
                </a:r>
                <a:endParaRPr lang="en-US" altLang="zh-CN" dirty="0" smtClean="0"/>
              </a:p>
              <a:p>
                <a:r>
                  <a:rPr lang="zh-CN" altLang="en-US" dirty="0"/>
                  <a:t>给定</a:t>
                </a:r>
                <a:r>
                  <a:rPr lang="en-US" altLang="zh-CN" dirty="0"/>
                  <a:t>SLR</a:t>
                </a:r>
                <a:r>
                  <a:rPr lang="zh-CN" altLang="en-US" dirty="0"/>
                  <a:t>模型，均方误差</a:t>
                </a:r>
                <a:r>
                  <a:rPr lang="en-US" altLang="zh-CN" dirty="0"/>
                  <a:t>MSE</a:t>
                </a:r>
                <a:r>
                  <a:rPr lang="zh-CN" altLang="en-US" dirty="0"/>
                  <a:t>可以写为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i="1" dirty="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 dirty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 dirty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dirty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i="1" dirty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>
                  <a:spcAft>
                    <a:spcPts val="1200"/>
                  </a:spcAft>
                </a:pPr>
                <a:r>
                  <a:rPr lang="zh-CN" altLang="en-US" dirty="0"/>
                  <a:t>给定线性回归的矩阵形式，我们有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uk-UA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𝕐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𝕏</m:t>
                              </m:r>
                              <m:r>
                                <a:rPr lang="en-US" altLang="zh-CN" b="1" i="1">
                                  <a:latin typeface="Cambria Math" charset="0"/>
                                </a:rPr>
                                <m:t>𝜽</m:t>
                              </m:r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charset="0"/>
                            </a:rPr>
                            <m:t>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charset="0"/>
                            </a:rPr>
                            <m:t>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charset="0"/>
                            </a:rPr>
                            <m:t>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注：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上式省略了常数项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uk-UA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r>
                  <a:rPr lang="zh-CN" altLang="en-US" dirty="0"/>
                  <a:t> 称为向量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𝒙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L2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范数（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L2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Norm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）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9" t="-1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4"/>
          <p:cNvSpPr/>
          <p:nvPr/>
        </p:nvSpPr>
        <p:spPr>
          <a:xfrm rot="17559033">
            <a:off x="6555083" y="1960439"/>
            <a:ext cx="283688" cy="1081701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6922770" y="1765603"/>
                <a:ext cx="210502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应该如何优化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？</a:t>
                </a:r>
                <a:endParaRPr lang="en-US" altLang="zh-CN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zh-CN" altLang="en-US" sz="16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矩阵求导</a:t>
                </a:r>
                <a:endParaRPr lang="en-US" altLang="zh-CN" sz="160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zh-CN" altLang="en-US" sz="16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利用几何含义求解</a:t>
                </a:r>
                <a:endParaRPr lang="en-US" sz="160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770" y="1765603"/>
                <a:ext cx="2105026" cy="861774"/>
              </a:xfrm>
              <a:prstGeom prst="rect">
                <a:avLst/>
              </a:prstGeom>
              <a:blipFill>
                <a:blip r:embed="rId3"/>
                <a:stretch>
                  <a:fillRect l="-2609" t="-4255" r="-13333" b="-8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6"/>
          <p:cNvSpPr txBox="1"/>
          <p:nvPr/>
        </p:nvSpPr>
        <p:spPr>
          <a:xfrm>
            <a:off x="4716780" y="3731967"/>
            <a:ext cx="41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注：矩阵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求导计算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超出本课的范围。但其对后续深入理解机器学习，包括深度学习很有帮助。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676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/>
                  <a:t>线性回归的矩阵表示可以看成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zh-CN" altLang="en-US" dirty="0"/>
                  <a:t>个特征向量的线性组合</a:t>
                </a:r>
                <a:endParaRPr lang="en-US" altLang="zh-CN" dirty="0"/>
              </a:p>
              <a:p>
                <a:r>
                  <a:rPr lang="zh-CN" altLang="en-US" dirty="0"/>
                  <a:t>预测值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</m:e>
                    </m:acc>
                  </m:oMath>
                </a14:m>
                <a:r>
                  <a:rPr lang="zh-CN" altLang="en-US" dirty="0"/>
                  <a:t>可以看为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中各列的线性组合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𝕏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𝕏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𝕏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形标注 5"/>
          <p:cNvSpPr/>
          <p:nvPr/>
        </p:nvSpPr>
        <p:spPr>
          <a:xfrm>
            <a:off x="270510" y="4325965"/>
            <a:ext cx="1611630" cy="777240"/>
          </a:xfrm>
          <a:prstGeom prst="wedgeEllipseCallout">
            <a:avLst>
              <a:gd name="adj1" fmla="val 34723"/>
              <a:gd name="adj2" fmla="val -1159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分量都是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的列</a:t>
            </a:r>
            <a:endParaRPr lang="zh-CN" altLang="en-US" dirty="0"/>
          </a:p>
        </p:txBody>
      </p:sp>
      <p:sp>
        <p:nvSpPr>
          <p:cNvPr id="7" name="椭圆形标注 6"/>
          <p:cNvSpPr/>
          <p:nvPr/>
        </p:nvSpPr>
        <p:spPr>
          <a:xfrm>
            <a:off x="1925002" y="4370300"/>
            <a:ext cx="1611630" cy="777240"/>
          </a:xfrm>
          <a:prstGeom prst="wedgeEllipseCallout">
            <a:avLst>
              <a:gd name="adj1" fmla="val -17287"/>
              <a:gd name="adj2" fmla="val -1188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第一个变量的列</a:t>
            </a:r>
            <a:endParaRPr lang="zh-CN" altLang="en-US" dirty="0"/>
          </a:p>
        </p:txBody>
      </p:sp>
      <p:sp>
        <p:nvSpPr>
          <p:cNvPr id="8" name="椭圆形标注 7"/>
          <p:cNvSpPr/>
          <p:nvPr/>
        </p:nvSpPr>
        <p:spPr>
          <a:xfrm>
            <a:off x="3606165" y="4366260"/>
            <a:ext cx="1611630" cy="777240"/>
          </a:xfrm>
          <a:prstGeom prst="wedgeEllipseCallout">
            <a:avLst>
              <a:gd name="adj1" fmla="val -71660"/>
              <a:gd name="adj2" fmla="val -1213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第二个变量的列</a:t>
            </a:r>
            <a:endParaRPr lang="zh-CN" altLang="en-US" dirty="0"/>
          </a:p>
        </p:txBody>
      </p:sp>
      <p:sp>
        <p:nvSpPr>
          <p:cNvPr id="9" name="椭圆形标注 8"/>
          <p:cNvSpPr/>
          <p:nvPr/>
        </p:nvSpPr>
        <p:spPr>
          <a:xfrm>
            <a:off x="5370195" y="4322385"/>
            <a:ext cx="1611630" cy="777240"/>
          </a:xfrm>
          <a:prstGeom prst="wedgeEllipseCallout">
            <a:avLst>
              <a:gd name="adj1" fmla="val -85135"/>
              <a:gd name="adj2" fmla="val -125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第</a:t>
            </a:r>
            <a:r>
              <a:rPr lang="en-US" altLang="zh-CN" dirty="0" smtClean="0"/>
              <a:t>d</a:t>
            </a:r>
            <a:r>
              <a:rPr lang="zh-CN" altLang="en-US" dirty="0" smtClean="0"/>
              <a:t>个变量的列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620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/>
                  <a:t>线性代数：张成空间</a:t>
                </a:r>
                <a:endParaRPr lang="en-US" altLang="zh-CN" dirty="0" smtClean="0"/>
              </a:p>
              <a:p>
                <a:r>
                  <a:rPr lang="zh-CN" altLang="en-US" dirty="0"/>
                  <a:t>张成空间，也称线性生成（</a:t>
                </a:r>
                <a:r>
                  <a:rPr lang="en-US" altLang="zh-CN" dirty="0"/>
                  <a:t>Linear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Span</a:t>
                </a:r>
                <a:r>
                  <a:rPr lang="zh-CN" altLang="en-US" dirty="0"/>
                  <a:t>）的定义如下</a:t>
                </a:r>
                <a:endParaRPr lang="en-US" altLang="zh-CN" dirty="0"/>
              </a:p>
              <a:p>
                <a:pPr lvl="1">
                  <a:spcAft>
                    <a:spcPts val="600"/>
                  </a:spcAft>
                </a:pPr>
                <a:r>
                  <a:rPr lang="zh-CN" altLang="en-US" dirty="0"/>
                  <a:t>给定线性空间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𝑉</m:t>
                    </m:r>
                  </m:oMath>
                </a14:m>
                <a:r>
                  <a:rPr lang="zh-CN" altLang="en-US" dirty="0"/>
                  <a:t>，用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𝑉</m:t>
                    </m:r>
                  </m:oMath>
                </a14:m>
                <a:r>
                  <a:rPr lang="zh-CN" altLang="en-US" dirty="0"/>
                  <a:t>的若干向量构成集合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charset="0"/>
                      </a:rPr>
                      <m:t> </m:t>
                    </m:r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  <m:r>
                      <a:rPr lang="en-US" altLang="zh-CN" i="1" dirty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𝛼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/>
                  <a:t>中向量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可以线性相关，也可线性无关</a:t>
                </a:r>
                <a:r>
                  <a:rPr lang="zh-CN" altLang="en-US" dirty="0"/>
                  <a:t>。从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/>
                  <a:t>任意选择有限个向量进行线性组合所得到的集合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{</m:t>
                    </m:r>
                    <m:nary>
                      <m:naryPr>
                        <m:chr m:val="∑"/>
                        <m:ctrlPr>
                          <a:rPr lang="is-I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ℤ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ℝ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dirty="0"/>
                  <a:t>称为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/>
                  <a:t>张成（</a:t>
                </a:r>
                <a:r>
                  <a:rPr lang="en-US" altLang="zh-CN" dirty="0"/>
                  <a:t>span</a:t>
                </a:r>
                <a:r>
                  <a:rPr lang="zh-CN" altLang="en-US" dirty="0"/>
                  <a:t>）的空间，记为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span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张成空间最直观的例子就是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子空间（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subspace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给定三维空间中三个向量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𝒖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𝒗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</m:oMath>
                </a14:m>
                <a:r>
                  <a:rPr lang="zh-CN" altLang="en-US" b="1" dirty="0"/>
                  <a:t>，</a:t>
                </a:r>
                <a:r>
                  <a:rPr lang="zh-CN" altLang="en-US" dirty="0"/>
                  <a:t>它们张成子空间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span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请回答以下线性组合是否属于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span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</m:oMath>
                </a14:m>
                <a:endParaRPr lang="en-US" altLang="zh-CN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3</m:t>
                    </m:r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  <m:r>
                      <a:rPr lang="en-US" altLang="zh-CN" i="1" dirty="0">
                        <a:latin typeface="Cambria Math" charset="0"/>
                      </a:rPr>
                      <m:t>+0.5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i="1" dirty="0">
                        <a:latin typeface="Cambria Math" charset="0"/>
                      </a:rPr>
                      <m:t>+10</m:t>
                    </m:r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</m:oMath>
                </a14:m>
                <a:endParaRPr lang="en-US" altLang="zh-CN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  <m:r>
                      <a:rPr lang="en-US" altLang="zh-CN" b="1" i="1" dirty="0">
                        <a:latin typeface="Cambria Math" charset="0"/>
                      </a:rPr>
                      <m:t>⋅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b="1" i="1" dirty="0">
                        <a:latin typeface="Cambria Math" charset="0"/>
                      </a:rPr>
                      <m:t>+</m:t>
                    </m:r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</m:oMath>
                </a14:m>
                <a:endParaRPr lang="en-US" altLang="zh-CN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2</m:t>
                    </m:r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  <m:r>
                      <a:rPr lang="en-US" altLang="zh-CN" i="1" dirty="0">
                        <a:latin typeface="Cambria Math" charset="0"/>
                      </a:rPr>
                      <m:t>+5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i="1" dirty="0">
                        <a:latin typeface="Cambria Math" charset="0"/>
                      </a:rPr>
                      <m:t>−6</m:t>
                    </m:r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  <m:r>
                      <a:rPr lang="en-US" altLang="zh-CN" i="1" dirty="0">
                        <a:latin typeface="Cambria Math" charset="0"/>
                      </a:rPr>
                      <m:t>+10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 r="-593" b="-1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圆角 4">
            <a:extLst>
              <a:ext uri="{FF2B5EF4-FFF2-40B4-BE49-F238E27FC236}">
                <a16:creationId xmlns:a16="http://schemas.microsoft.com/office/drawing/2014/main" id="{2CBC6E74-6EA3-479A-B806-051E1FEEAF9F}"/>
              </a:ext>
            </a:extLst>
          </p:cNvPr>
          <p:cNvSpPr/>
          <p:nvPr/>
        </p:nvSpPr>
        <p:spPr>
          <a:xfrm>
            <a:off x="1211157" y="3698714"/>
            <a:ext cx="2587413" cy="5913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7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张成</a:t>
            </a:r>
            <a:r>
              <a:rPr lang="zh-CN" altLang="en-US" dirty="0" smtClean="0"/>
              <a:t>空间、及其直观解释</a:t>
            </a:r>
            <a:endParaRPr lang="en-US" altLang="zh-CN" dirty="0" smtClean="0"/>
          </a:p>
          <a:p>
            <a:r>
              <a:rPr lang="zh-CN" altLang="en-US" dirty="0"/>
              <a:t>假设只给你黄色和红色颜料进行绘画，能够调制出的颜色集合，就可以形象地理解为黄色和红色的张成空间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03" y="2215111"/>
            <a:ext cx="6082253" cy="2161462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011680" y="4485158"/>
            <a:ext cx="5120640" cy="3417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向量空间里，是向量的线性组合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78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线性代数：张成空间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在</a:t>
                </a:r>
                <a:r>
                  <a:rPr lang="zh-CN" altLang="en-US" dirty="0"/>
                  <a:t>二维空间（记作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）的一个向量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𝒗</m:t>
                    </m:r>
                  </m:oMath>
                </a14:m>
                <a:r>
                  <a:rPr lang="zh-CN" altLang="en-US" dirty="0"/>
                  <a:t>张成空间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span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的直观含义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例：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b="1" i="1" dirty="0">
                        <a:latin typeface="Cambria Math" charset="0"/>
                      </a:rPr>
                      <m:t>=(</m:t>
                    </m:r>
                    <m:r>
                      <a:rPr lang="en-US" altLang="zh-CN" i="1" dirty="0">
                        <a:latin typeface="Cambria Math" charset="0"/>
                      </a:rPr>
                      <m:t>1,1</m:t>
                    </m:r>
                    <m:r>
                      <a:rPr lang="en-US" altLang="zh-CN" b="1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87" y="2213609"/>
            <a:ext cx="2501232" cy="2197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6116804" y="2775320"/>
                <a:ext cx="19938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二维空间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上通过向量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𝒗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的一条无限长的直线</a:t>
                </a:r>
                <a:endParaRPr lang="en-US" altLang="zh-CN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804" y="2775320"/>
                <a:ext cx="1993842" cy="923330"/>
              </a:xfrm>
              <a:prstGeom prst="rect">
                <a:avLst/>
              </a:prstGeom>
              <a:blipFill>
                <a:blip r:embed="rId4"/>
                <a:stretch>
                  <a:fillRect l="-917" t="-3289" r="-1223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6"/>
          <p:cNvSpPr/>
          <p:nvPr/>
        </p:nvSpPr>
        <p:spPr>
          <a:xfrm>
            <a:off x="5428229" y="3095583"/>
            <a:ext cx="399436" cy="28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9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线性代数：张成空间</a:t>
                </a:r>
                <a:endParaRPr lang="en-US" altLang="zh-CN" dirty="0"/>
              </a:p>
              <a:p>
                <a:r>
                  <a:rPr lang="zh-CN" altLang="en-US" dirty="0"/>
                  <a:t>思考：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二维空间（记作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）中两个向量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的张成空间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span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的直观几何含义是什么？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是一个二维的平面吗？不一定！</a:t>
                </a:r>
                <a:endParaRPr lang="en-US" altLang="zh-CN" dirty="0"/>
              </a:p>
              <a:p>
                <a:r>
                  <a:rPr lang="zh-CN" altLang="en-US" dirty="0"/>
                  <a:t>取决于两个向量是否线性无关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3" y="3242310"/>
            <a:ext cx="1686015" cy="1600431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75" y="3242309"/>
            <a:ext cx="1840812" cy="160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6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回归：多元回归（解析解与梯度下降算法）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95935" y="1035978"/>
                <a:ext cx="4328915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多元线性回归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增加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常数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多元线性回归的矩阵形式及其求解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多元线性回归的梯度下降法求解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5" y="1035978"/>
                <a:ext cx="4328915" cy="2062103"/>
              </a:xfrm>
              <a:prstGeom prst="rect">
                <a:avLst/>
              </a:prstGeom>
              <a:blipFill>
                <a:blip r:embed="rId3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417195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zh-CN" altLang="en-US" sz="1800" dirty="0" smtClean="0"/>
                  <a:t>设计矩阵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altLang="zh-CN" sz="1800" dirty="0" smtClean="0"/>
                  <a:t>+1</a:t>
                </a:r>
                <a:r>
                  <a:rPr lang="zh-CN" altLang="en-US" sz="1800" dirty="0" smtClean="0"/>
                  <a:t>个</a:t>
                </a:r>
                <a:r>
                  <a:rPr lang="zh-CN" altLang="en-US" sz="1800" dirty="0"/>
                  <a:t>列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</m:sSup>
                        </m:e>
                      </m:mr>
                    </m:m>
                  </m:oMath>
                </a14:m>
                <a:r>
                  <a:rPr lang="zh-CN" altLang="en-US" sz="1800" dirty="0"/>
                  <a:t>张成的子空间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charset="0"/>
                      </a:rPr>
                      <m:t>span</m:t>
                    </m:r>
                    <m:r>
                      <a:rPr lang="en-US" altLang="zh-CN" sz="1800" i="1" dirty="0">
                        <a:latin typeface="Cambria Math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</m:sSup>
                        </m:e>
                      </m:mr>
                    </m:m>
                    <m:r>
                      <a:rPr lang="en-US" altLang="zh-CN" sz="1800" i="1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algn="just"/>
                <a:r>
                  <a:rPr lang="zh-CN" altLang="en-US" sz="1800" dirty="0"/>
                  <a:t>预测模型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𝕏</m:t>
                    </m:r>
                    <m:r>
                      <a:rPr lang="en-US" altLang="zh-CN" sz="1800" b="1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800" dirty="0"/>
                  <a:t>是张成空间上的一个任意的向量（红色）</a:t>
                </a:r>
                <a:endParaRPr lang="en-US" altLang="zh-CN" sz="1800" dirty="0"/>
              </a:p>
              <a:p>
                <a:pPr algn="just"/>
                <a:r>
                  <a:rPr lang="zh-CN" altLang="en-US" sz="1800" dirty="0"/>
                  <a:t>观测值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𝕐</m:t>
                    </m:r>
                  </m:oMath>
                </a14:m>
                <a:r>
                  <a:rPr lang="zh-CN" altLang="en-US" sz="1800" dirty="0"/>
                  <a:t>表示为另一向量（绿色）</a:t>
                </a:r>
                <a:endParaRPr lang="en-US" altLang="zh-CN" sz="1800" dirty="0"/>
              </a:p>
              <a:p>
                <a:pPr algn="just"/>
                <a:r>
                  <a:rPr lang="zh-CN" altLang="en-US" sz="1800" dirty="0"/>
                  <a:t>目标函数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sz="1800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uk-UA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charset="0"/>
                              </a:rPr>
                              <m:t>𝕐</m:t>
                            </m:r>
                            <m:r>
                              <a:rPr lang="en-US" altLang="zh-CN" sz="18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sz="1800" i="1">
                                <a:latin typeface="Cambria Math" charset="0"/>
                              </a:rPr>
                              <m:t>𝕏</m:t>
                            </m:r>
                            <m:r>
                              <a:rPr lang="en-US" altLang="zh-CN" sz="1800" b="1" i="1">
                                <a:latin typeface="Cambria Math" charset="0"/>
                              </a:rPr>
                              <m:t>𝜽</m:t>
                            </m:r>
                          </m:e>
                        </m:d>
                      </m:e>
                      <m:sub>
                        <m:r>
                          <a:rPr lang="en-US" altLang="zh-CN" sz="1800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sz="1800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1800" dirty="0"/>
                  <a:t>的几何含义是向量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𝕐</m:t>
                    </m:r>
                  </m:oMath>
                </a14:m>
                <a:r>
                  <a:rPr lang="zh-CN" altLang="en-US" sz="1800" dirty="0"/>
                  <a:t>和向量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𝕏</m:t>
                    </m:r>
                    <m:r>
                      <a:rPr lang="en-US" altLang="zh-CN" sz="1800" b="1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800" dirty="0"/>
                  <a:t>之间的欧几里得距离</a:t>
                </a:r>
                <a:endParaRPr lang="en-US" altLang="zh-CN" sz="1800" dirty="0"/>
              </a:p>
              <a:p>
                <a:pPr algn="just"/>
                <a:r>
                  <a:rPr lang="zh-CN" altLang="en-US" sz="18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en-US" sz="1800" dirty="0"/>
                  <a:t>最小化的条件：</a:t>
                </a:r>
                <a:endParaRPr lang="en-US" altLang="zh-CN" sz="1800" dirty="0"/>
              </a:p>
              <a:p>
                <a:pPr lvl="1" algn="just"/>
                <a:r>
                  <a:rPr lang="zh-CN" altLang="en-US" sz="1600" dirty="0"/>
                  <a:t>向量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𝕐</m:t>
                    </m:r>
                    <m:r>
                      <a:rPr lang="en-US" altLang="zh-CN" sz="1600" i="1">
                        <a:latin typeface="Cambria Math" charset="0"/>
                      </a:rPr>
                      <m:t>−</m:t>
                    </m:r>
                    <m:r>
                      <a:rPr lang="en-US" altLang="zh-CN" sz="1600" i="1">
                        <a:latin typeface="Cambria Math" charset="0"/>
                      </a:rPr>
                      <m:t>𝕏</m:t>
                    </m:r>
                    <m:r>
                      <a:rPr lang="en-US" altLang="zh-CN" sz="1600" b="1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600" dirty="0"/>
                  <a:t>与设计矩阵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sz="1600" dirty="0"/>
                  <a:t>张成的</a:t>
                </a:r>
                <a:r>
                  <a:rPr lang="en-US" altLang="zh-CN" sz="1600" i="1" dirty="0">
                    <a:latin typeface="Calibri" charset="0"/>
                    <a:ea typeface="Calibri" charset="0"/>
                    <a:cs typeface="Calibri" charset="0"/>
                  </a:rPr>
                  <a:t>n</a:t>
                </a:r>
                <a:r>
                  <a:rPr lang="zh-CN" altLang="en-US" sz="1600" dirty="0"/>
                  <a:t>维子空间正交（</a:t>
                </a:r>
                <a:r>
                  <a:rPr lang="en-US" altLang="zh-CN" sz="1600" dirty="0">
                    <a:latin typeface="Calibri" charset="0"/>
                    <a:ea typeface="Calibri" charset="0"/>
                    <a:cs typeface="Calibri" charset="0"/>
                  </a:rPr>
                  <a:t>Orthogonal</a:t>
                </a:r>
                <a:r>
                  <a:rPr lang="zh-CN" altLang="en-US" sz="1600" dirty="0"/>
                  <a:t>）</a:t>
                </a:r>
                <a:endParaRPr lang="en-US" altLang="zh-CN" sz="1600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4171950" cy="3937000"/>
              </a:xfrm>
              <a:prstGeom prst="rect">
                <a:avLst/>
              </a:prstGeom>
              <a:blipFill>
                <a:blip r:embed="rId2"/>
                <a:stretch>
                  <a:fillRect l="-877" t="-774" r="-1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V="1">
            <a:off x="4563578" y="1582621"/>
            <a:ext cx="2876765" cy="750013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563578" y="2332634"/>
            <a:ext cx="1407560" cy="2332234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9"/>
          <p:cNvCxnSpPr/>
          <p:nvPr/>
        </p:nvCxnSpPr>
        <p:spPr>
          <a:xfrm flipH="1">
            <a:off x="5971138" y="3914855"/>
            <a:ext cx="2866491" cy="750013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3"/>
          <p:cNvCxnSpPr/>
          <p:nvPr/>
        </p:nvCxnSpPr>
        <p:spPr>
          <a:xfrm>
            <a:off x="7430068" y="1582621"/>
            <a:ext cx="1407560" cy="2332234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9"/>
          <p:cNvCxnSpPr/>
          <p:nvPr/>
        </p:nvCxnSpPr>
        <p:spPr>
          <a:xfrm flipH="1">
            <a:off x="7311835" y="3086094"/>
            <a:ext cx="572892" cy="1219219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2"/>
          <p:cNvCxnSpPr/>
          <p:nvPr/>
        </p:nvCxnSpPr>
        <p:spPr>
          <a:xfrm>
            <a:off x="5525546" y="3498751"/>
            <a:ext cx="1786289" cy="806562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8"/>
          <p:cNvCxnSpPr/>
          <p:nvPr/>
        </p:nvCxnSpPr>
        <p:spPr>
          <a:xfrm>
            <a:off x="6768013" y="3303522"/>
            <a:ext cx="543822" cy="1001791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3"/>
          <p:cNvCxnSpPr/>
          <p:nvPr/>
        </p:nvCxnSpPr>
        <p:spPr>
          <a:xfrm flipH="1">
            <a:off x="7311834" y="2411382"/>
            <a:ext cx="1312085" cy="1893931"/>
          </a:xfrm>
          <a:prstGeom prst="line">
            <a:avLst/>
          </a:prstGeom>
          <a:ln w="28575">
            <a:solidFill>
              <a:schemeClr val="accent3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/>
          <p:nvPr/>
        </p:nvCxnSpPr>
        <p:spPr>
          <a:xfrm flipV="1">
            <a:off x="6768012" y="2411382"/>
            <a:ext cx="1855907" cy="89214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45"/>
              <p:cNvSpPr txBox="1"/>
              <p:nvPr/>
            </p:nvSpPr>
            <p:spPr>
              <a:xfrm>
                <a:off x="5481108" y="3139196"/>
                <a:ext cx="312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08" y="3139196"/>
                <a:ext cx="312393" cy="276999"/>
              </a:xfrm>
              <a:prstGeom prst="rect">
                <a:avLst/>
              </a:prstGeom>
              <a:blipFill>
                <a:blip r:embed="rId3"/>
                <a:stretch>
                  <a:fillRect l="-17647" t="-4444" r="-7843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46"/>
              <p:cNvSpPr txBox="1"/>
              <p:nvPr/>
            </p:nvSpPr>
            <p:spPr>
              <a:xfrm>
                <a:off x="7804219" y="2806584"/>
                <a:ext cx="31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219" y="2806584"/>
                <a:ext cx="317330" cy="276999"/>
              </a:xfrm>
              <a:prstGeom prst="rect">
                <a:avLst/>
              </a:prstGeom>
              <a:blipFill>
                <a:blip r:embed="rId4"/>
                <a:stretch>
                  <a:fillRect l="-17308" t="-4348" r="-7692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47"/>
              <p:cNvSpPr txBox="1"/>
              <p:nvPr/>
            </p:nvSpPr>
            <p:spPr>
              <a:xfrm>
                <a:off x="6292642" y="3139196"/>
                <a:ext cx="3542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𝕏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642" y="3139196"/>
                <a:ext cx="354263" cy="276999"/>
              </a:xfrm>
              <a:prstGeom prst="rect">
                <a:avLst/>
              </a:prstGeom>
              <a:blipFill>
                <a:blip r:embed="rId5"/>
                <a:stretch>
                  <a:fillRect l="-13793" r="-18966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48"/>
              <p:cNvSpPr txBox="1"/>
              <p:nvPr/>
            </p:nvSpPr>
            <p:spPr>
              <a:xfrm>
                <a:off x="8668404" y="2223326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3"/>
                          </a:solidFill>
                          <a:latin typeface="Cambria Math" charset="0"/>
                        </a:rPr>
                        <m:t>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4" y="2223326"/>
                <a:ext cx="205184" cy="276999"/>
              </a:xfrm>
              <a:prstGeom prst="rect">
                <a:avLst/>
              </a:prstGeom>
              <a:blipFill>
                <a:blip r:embed="rId6"/>
                <a:stretch>
                  <a:fillRect l="-29412" r="-23529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49"/>
              <p:cNvSpPr txBox="1"/>
              <p:nvPr/>
            </p:nvSpPr>
            <p:spPr>
              <a:xfrm>
                <a:off x="6920700" y="2443464"/>
                <a:ext cx="7822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𝕐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𝕏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700" y="2443464"/>
                <a:ext cx="782265" cy="276999"/>
              </a:xfrm>
              <a:prstGeom prst="rect">
                <a:avLst/>
              </a:prstGeom>
              <a:blipFill>
                <a:blip r:embed="rId7"/>
                <a:stretch>
                  <a:fillRect l="-6202" r="-697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4"/>
              <p:cNvSpPr txBox="1"/>
              <p:nvPr/>
            </p:nvSpPr>
            <p:spPr>
              <a:xfrm>
                <a:off x="5532764" y="1223154"/>
                <a:ext cx="29652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span</m:t>
                      </m:r>
                      <m:r>
                        <a:rPr lang="en-US" altLang="zh-CN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𝕏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𝕏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𝕏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sup>
                            </m:sSup>
                          </m:e>
                        </m:mr>
                      </m:m>
                      <m:r>
                        <a:rPr lang="en-US" altLang="zh-CN" i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764" y="1223154"/>
                <a:ext cx="2965235" cy="276999"/>
              </a:xfrm>
              <a:prstGeom prst="rect">
                <a:avLst/>
              </a:prstGeom>
              <a:blipFill>
                <a:blip r:embed="rId8"/>
                <a:stretch>
                  <a:fillRect l="-1440" t="-4444" r="-2675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7"/>
              <p:cNvSpPr txBox="1"/>
              <p:nvPr/>
            </p:nvSpPr>
            <p:spPr>
              <a:xfrm>
                <a:off x="5418814" y="935593"/>
                <a:ext cx="3003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Subspace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of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spanned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by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𝕏</m:t>
                    </m:r>
                  </m:oMath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14" y="935593"/>
                <a:ext cx="3003771" cy="369332"/>
              </a:xfrm>
              <a:prstGeom prst="rect">
                <a:avLst/>
              </a:prstGeom>
              <a:blipFill>
                <a:blip r:embed="rId9"/>
                <a:stretch>
                  <a:fillRect l="-182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 2"/>
          <p:cNvSpPr/>
          <p:nvPr/>
        </p:nvSpPr>
        <p:spPr>
          <a:xfrm>
            <a:off x="4297680" y="4659341"/>
            <a:ext cx="4326239" cy="3886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这里是两个向量的张成空间，以便查看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6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利用几何含义解释</a:t>
                </a:r>
                <a:r>
                  <a:rPr lang="en-US" altLang="zh-CN" dirty="0"/>
                  <a:t>MSE</a:t>
                </a:r>
                <a:r>
                  <a:rPr lang="zh-CN" altLang="en-US" dirty="0"/>
                  <a:t>目标函数</a:t>
                </a:r>
                <a:r>
                  <a:rPr lang="zh-CN" altLang="en-US" dirty="0" smtClean="0"/>
                  <a:t>优化</a:t>
                </a:r>
                <a:endParaRPr lang="en-US" altLang="zh-CN" dirty="0" smtClean="0"/>
              </a:p>
              <a:p>
                <a:r>
                  <a:rPr lang="zh-CN" altLang="en-US" sz="18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en-US" sz="1800" dirty="0"/>
                  <a:t>最小化的条件：</a:t>
                </a:r>
                <a:endParaRPr lang="en-US" altLang="zh-CN" sz="1800" dirty="0"/>
              </a:p>
              <a:p>
                <a:pPr lvl="1"/>
                <a:r>
                  <a:rPr lang="zh-CN" altLang="en-US" sz="1600" dirty="0"/>
                  <a:t>向量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𝕐</m:t>
                    </m:r>
                    <m:r>
                      <a:rPr lang="en-US" altLang="zh-CN" sz="1600" i="1">
                        <a:latin typeface="Cambria Math" charset="0"/>
                      </a:rPr>
                      <m:t>−</m:t>
                    </m:r>
                    <m:r>
                      <a:rPr lang="en-US" altLang="zh-CN" sz="1600" i="1">
                        <a:latin typeface="Cambria Math" charset="0"/>
                      </a:rPr>
                      <m:t>𝕏</m:t>
                    </m:r>
                    <m:r>
                      <a:rPr lang="en-US" altLang="zh-CN" sz="1600" b="1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600" dirty="0"/>
                  <a:t>与设计矩阵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sz="1600" dirty="0"/>
                  <a:t>张成的</a:t>
                </a:r>
                <a:r>
                  <a:rPr lang="en-US" altLang="zh-CN" sz="1600" i="1" dirty="0">
                    <a:latin typeface="Calibri" charset="0"/>
                    <a:ea typeface="Calibri" charset="0"/>
                    <a:cs typeface="Calibri" charset="0"/>
                  </a:rPr>
                  <a:t>d</a:t>
                </a:r>
                <a:r>
                  <a:rPr lang="zh-CN" altLang="en-US" sz="1600" dirty="0"/>
                  <a:t>维子空间正交（</a:t>
                </a:r>
                <a:r>
                  <a:rPr lang="en-US" altLang="zh-CN" sz="1600" dirty="0">
                    <a:latin typeface="Calibri" charset="0"/>
                    <a:ea typeface="Calibri" charset="0"/>
                    <a:cs typeface="Calibri" charset="0"/>
                  </a:rPr>
                  <a:t>Orthogonal</a:t>
                </a:r>
                <a:r>
                  <a:rPr lang="zh-CN" altLang="en-US" sz="1600" dirty="0"/>
                  <a:t>）</a:t>
                </a:r>
                <a:endParaRPr lang="en-US" altLang="zh-CN" sz="1600" dirty="0"/>
              </a:p>
              <a:p>
                <a:endParaRPr lang="en-US" altLang="zh-CN" dirty="0"/>
              </a:p>
              <a:p>
                <a:r>
                  <a:rPr lang="zh-CN" altLang="en-US" dirty="0"/>
                  <a:t>根据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正交</a:t>
                </a:r>
                <a:r>
                  <a:rPr lang="zh-CN" altLang="en-US" dirty="0"/>
                  <a:t>的定义，我们得到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根据上式得到最优的参数估计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/>
              <p:cNvSpPr txBox="1"/>
              <p:nvPr/>
            </p:nvSpPr>
            <p:spPr>
              <a:xfrm>
                <a:off x="5236131" y="2359818"/>
                <a:ext cx="18642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𝕐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𝕏</m:t>
                          </m:r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131" y="2359818"/>
                <a:ext cx="1864228" cy="307777"/>
              </a:xfrm>
              <a:prstGeom prst="rect">
                <a:avLst/>
              </a:prstGeom>
              <a:blipFill>
                <a:blip r:embed="rId3"/>
                <a:stretch>
                  <a:fillRect l="-2941" t="-1961" r="-2288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5236131" y="2835770"/>
                <a:ext cx="22518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>
                          <a:latin typeface="Cambria Math" charset="0"/>
                        </a:rPr>
                        <m:t>𝕐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charset="0"/>
                        </a:rPr>
                        <m:t>𝕏</m:t>
                      </m:r>
                      <m:r>
                        <a:rPr lang="en-US" altLang="zh-CN" sz="2000" b="1" i="1" smtClean="0">
                          <a:latin typeface="Cambria Math" charset="0"/>
                        </a:rPr>
                        <m:t>𝜽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131" y="2835770"/>
                <a:ext cx="2251835" cy="307777"/>
              </a:xfrm>
              <a:prstGeom prst="rect">
                <a:avLst/>
              </a:prstGeom>
              <a:blipFill>
                <a:blip r:embed="rId4"/>
                <a:stretch>
                  <a:fillRect l="-1626" t="-1961" r="-2168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6"/>
              <p:cNvSpPr txBox="1"/>
              <p:nvPr/>
            </p:nvSpPr>
            <p:spPr>
              <a:xfrm>
                <a:off x="5159931" y="3919536"/>
                <a:ext cx="1977529" cy="3207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𝕏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𝕏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smtClean="0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charset="0"/>
                        </a:rPr>
                        <m:t>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931" y="3919536"/>
                <a:ext cx="1977529" cy="320729"/>
              </a:xfrm>
              <a:prstGeom prst="rect">
                <a:avLst/>
              </a:prstGeom>
              <a:blipFill>
                <a:blip r:embed="rId5"/>
                <a:stretch>
                  <a:fillRect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7"/>
          <p:cNvSpPr/>
          <p:nvPr/>
        </p:nvSpPr>
        <p:spPr>
          <a:xfrm>
            <a:off x="4803934" y="3788569"/>
            <a:ext cx="2684032" cy="528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9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课堂</a:t>
                </a:r>
                <a:r>
                  <a:rPr lang="zh-CN" altLang="en-US" dirty="0" smtClean="0"/>
                  <a:t>练习</a:t>
                </a:r>
                <a:endParaRPr lang="en-US" altLang="zh-CN" dirty="0" smtClean="0"/>
              </a:p>
              <a:p>
                <a:r>
                  <a:rPr lang="zh-CN" altLang="en-US" dirty="0"/>
                  <a:t>给定一组训练数据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(2,4)</a:t>
                </a:r>
              </a:p>
              <a:p>
                <a:pPr lvl="1"/>
                <a:r>
                  <a:rPr lang="en-US" altLang="zh-CN" dirty="0"/>
                  <a:t>(5,1)</a:t>
                </a:r>
              </a:p>
              <a:p>
                <a:pPr lvl="1"/>
                <a:r>
                  <a:rPr lang="en-US" altLang="zh-CN" dirty="0"/>
                  <a:t>(8,9)</a:t>
                </a:r>
              </a:p>
              <a:p>
                <a:r>
                  <a:rPr lang="zh-CN" altLang="en-US" dirty="0" smtClean="0"/>
                  <a:t>请</a:t>
                </a:r>
                <a:r>
                  <a:rPr lang="zh-CN" altLang="en-US" dirty="0"/>
                  <a:t>按照以下公式计算线性回归模型的最优参数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</m:acc>
                  </m:oMath>
                </a14:m>
                <a:endParaRPr lang="en-US" altLang="zh-CN" b="1" dirty="0"/>
              </a:p>
              <a:p>
                <a:pPr lvl="1"/>
                <a:r>
                  <a:rPr lang="zh-CN" altLang="en-US" dirty="0"/>
                  <a:t>注：可以使用</a:t>
                </a:r>
                <a:r>
                  <a:rPr lang="en-US" altLang="zh-CN" dirty="0"/>
                  <a:t>python</a:t>
                </a:r>
                <a:r>
                  <a:rPr lang="zh-CN" altLang="en-US" dirty="0"/>
                  <a:t>辅助</a:t>
                </a:r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a:fld id="{C8C329E8-2D75-4024-A0D9-977F797E2E22}" type="mathplaceholder">
                      <a:rPr lang="zh-CN" altLang="en-US" i="1" smtClean="0">
                        <a:latin typeface="Cambria Math" panose="02040503050406030204" pitchFamily="18" charset="0"/>
                      </a:rPr>
                      <a:t>在此处键入公式。</a:t>
                    </a:fld>
                  </m:oMath>
                </a14:m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r="21221" b="78307"/>
          <a:stretch/>
        </p:blipFill>
        <p:spPr>
          <a:xfrm>
            <a:off x="3708321" y="1417547"/>
            <a:ext cx="3693318" cy="586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431570" y="3587234"/>
                <a:ext cx="136748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charset="0"/>
                        </a:rPr>
                        <m:t>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570" y="3587234"/>
                <a:ext cx="1367489" cy="824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860945" y="3587234"/>
                <a:ext cx="1003608" cy="823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charset="0"/>
                        </a:rPr>
                        <m:t>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945" y="3587234"/>
                <a:ext cx="1003608" cy="8238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78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验证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983" y="680720"/>
            <a:ext cx="4117808" cy="4213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8" y="1840230"/>
            <a:ext cx="2481953" cy="222123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274820" y="1840230"/>
            <a:ext cx="2042160" cy="1322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用</a:t>
            </a:r>
            <a:r>
              <a:rPr lang="en-US" altLang="zh-CN" sz="1200" dirty="0" err="1" smtClean="0"/>
              <a:t>LinearRegression</a:t>
            </a:r>
            <a:r>
              <a:rPr lang="zh-CN" altLang="en-US" sz="1200" dirty="0" smtClean="0"/>
              <a:t>模型</a:t>
            </a:r>
            <a:endParaRPr lang="zh-CN" altLang="en-US" sz="1200" dirty="0"/>
          </a:p>
        </p:txBody>
      </p:sp>
      <p:sp>
        <p:nvSpPr>
          <p:cNvPr id="7" name="右箭头 6"/>
          <p:cNvSpPr/>
          <p:nvPr/>
        </p:nvSpPr>
        <p:spPr>
          <a:xfrm>
            <a:off x="4314825" y="3483610"/>
            <a:ext cx="1962150" cy="1155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矩阵运算解析解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366510" y="3637042"/>
            <a:ext cx="1581150" cy="54633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342220" y="1701800"/>
            <a:ext cx="2344580" cy="5118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59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深入理解最优</a:t>
                </a:r>
                <a:r>
                  <a:rPr lang="zh-CN" altLang="en-US" dirty="0" smtClean="0"/>
                  <a:t>参数估计</a:t>
                </a:r>
                <a:endParaRPr lang="en-US" altLang="zh-CN" dirty="0" smtClean="0"/>
              </a:p>
              <a:p>
                <a:r>
                  <a:rPr lang="zh-CN" altLang="en-US" dirty="0"/>
                  <a:t>最优的参数估计（当维数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zh-CN" altLang="en-US" dirty="0"/>
                  <a:t>远小于数据量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zh-CN" altLang="en-US" dirty="0"/>
                  <a:t>时）</a:t>
                </a: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42" y="1800452"/>
            <a:ext cx="6429375" cy="27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5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线性代数背景知识：</a:t>
                </a:r>
                <a:r>
                  <a:rPr lang="zh-CN" altLang="en-US" dirty="0" smtClean="0">
                    <a:solidFill>
                      <a:srgbClr val="C00000"/>
                    </a:solidFill>
                  </a:rPr>
                  <a:t>矩阵的秩</a:t>
                </a:r>
                <a:endParaRPr lang="en-US" altLang="zh-CN" dirty="0" smtClean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一个矩阵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的秩，记为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charset="0"/>
                      </a:rPr>
                      <m:t>rank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</a:rPr>
                      <m:t>𝐴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定义为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zh-CN" altLang="en-US" dirty="0"/>
                  <a:t>包含的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线性无关的</a:t>
                </a:r>
                <a:r>
                  <a:rPr lang="zh-CN" altLang="en-US" dirty="0"/>
                  <a:t>列（或行）的最大个数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一些基本的性质：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矩阵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zh-CN" altLang="en-US" dirty="0"/>
                  <a:t>的秩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</a:rPr>
                      <m:t>rank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𝐴</m:t>
                    </m:r>
                    <m:r>
                      <a:rPr lang="en-US" altLang="zh-CN" i="1">
                        <a:latin typeface="Cambria Math" charset="0"/>
                      </a:rPr>
                      <m:t>)≤</m:t>
                    </m:r>
                    <m:func>
                      <m:funcPr>
                        <m:ctrlPr>
                          <a:rPr lang="zh-CN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min</m:t>
                        </m:r>
                      </m:fName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在方块矩阵（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𝑚</m:t>
                    </m:r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zh-CN" altLang="en-US" dirty="0"/>
                  <a:t>）的情况下，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zh-CN" altLang="en-US" dirty="0"/>
                  <a:t>是可逆</a:t>
                </a:r>
                <a:r>
                  <a:rPr lang="zh-CN" altLang="en-US" dirty="0" smtClean="0"/>
                  <a:t>的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当且仅当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</a:rPr>
                      <m:t>rank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zh-CN" altLang="en-US" dirty="0"/>
                  <a:t>，即矩阵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zh-CN" altLang="en-US" dirty="0"/>
                  <a:t>有满秩</a:t>
                </a: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1238250" y="2952750"/>
            <a:ext cx="4926330" cy="71247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34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深入理解最优</a:t>
                </a:r>
                <a:r>
                  <a:rPr lang="zh-CN" altLang="en-US" dirty="0" smtClean="0"/>
                  <a:t>参数估计</a:t>
                </a:r>
                <a:endParaRPr lang="en-US" altLang="zh-CN" dirty="0" smtClean="0"/>
              </a:p>
              <a:p>
                <a:r>
                  <a:rPr lang="zh-CN" altLang="en-US" dirty="0"/>
                  <a:t>上式中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zh-CN" altLang="en-US" dirty="0"/>
                  <a:t>有唯一解的条件是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可逆</a:t>
                </a:r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可逆的充分必要条件是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满秩，即秩为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𝑑</m:t>
                    </m:r>
                    <m:r>
                      <a:rPr lang="en-US" altLang="zh-CN" i="1">
                        <a:latin typeface="Cambria Math" charset="0"/>
                      </a:rPr>
                      <m:t>+1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矩阵秩的含义：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包含线性独立的列（或行）的个数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endParaRPr lang="en-US" altLang="zh-CN" dirty="0"/>
              </a:p>
              <a:p>
                <a:r>
                  <a:rPr lang="zh-CN" altLang="en-US" dirty="0"/>
                  <a:t>由于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的秩相等，上述条件等价于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的秩为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𝑑</m:t>
                    </m:r>
                    <m:r>
                      <a:rPr lang="en-US" altLang="zh-CN" i="1" dirty="0">
                        <a:latin typeface="Cambria Math" charset="0"/>
                      </a:rPr>
                      <m:t>+1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因此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zh-CN" altLang="en-US" dirty="0"/>
                  <a:t>有唯一解的条件是，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charset="0"/>
                      </a:rPr>
                      <m:t>𝒅</m:t>
                    </m:r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</a:rPr>
                  <a:t>个输入变量彼此线性独立！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2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多元线性回归（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Multiple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Linear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Regression,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MLR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在简单（一元）线性回归</a:t>
            </a:r>
            <a:r>
              <a:rPr lang="en-US" altLang="zh-CN" dirty="0"/>
              <a:t>SLR</a:t>
            </a:r>
            <a:r>
              <a:rPr lang="zh-CN" altLang="en-US" dirty="0"/>
              <a:t>模型基础上添加</a:t>
            </a:r>
            <a:r>
              <a:rPr lang="zh-CN" altLang="en-US" b="1" dirty="0">
                <a:solidFill>
                  <a:srgbClr val="C00000"/>
                </a:solidFill>
              </a:rPr>
              <a:t>更多的独立变量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思考：</a:t>
            </a:r>
            <a:endParaRPr lang="en-US" altLang="zh-CN" dirty="0"/>
          </a:p>
          <a:p>
            <a:pPr lvl="1"/>
            <a:r>
              <a:rPr lang="zh-CN" altLang="en-US" dirty="0"/>
              <a:t>上面为什么强调</a:t>
            </a:r>
            <a:r>
              <a:rPr lang="zh-CN" altLang="en-US" dirty="0">
                <a:solidFill>
                  <a:srgbClr val="C00000"/>
                </a:solidFill>
              </a:rPr>
              <a:t>独立变量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zh-CN" altLang="en-US" dirty="0"/>
              <a:t>给定</a:t>
            </a:r>
            <a:r>
              <a:rPr lang="en-US" altLang="zh-CN" dirty="0"/>
              <a:t>MSE</a:t>
            </a:r>
            <a:r>
              <a:rPr lang="zh-CN" altLang="en-US" dirty="0"/>
              <a:t>损失函数，</a:t>
            </a:r>
            <a:r>
              <a:rPr lang="en-US" altLang="zh-CN" dirty="0"/>
              <a:t>SLR</a:t>
            </a:r>
            <a:r>
              <a:rPr lang="zh-CN" altLang="en-US" dirty="0"/>
              <a:t>模型有唯一解，</a:t>
            </a:r>
            <a:r>
              <a:rPr lang="en-US" altLang="zh-CN" dirty="0"/>
              <a:t>MLR</a:t>
            </a:r>
            <a:r>
              <a:rPr lang="zh-CN" altLang="en-US" dirty="0"/>
              <a:t>有</a:t>
            </a:r>
            <a:r>
              <a:rPr lang="zh-CN" altLang="en-US" dirty="0">
                <a:solidFill>
                  <a:srgbClr val="C00000"/>
                </a:solidFill>
              </a:rPr>
              <a:t>唯一解</a:t>
            </a:r>
            <a:r>
              <a:rPr lang="zh-CN" altLang="en-US" dirty="0"/>
              <a:t>吗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1"/>
            <a:r>
              <a:rPr lang="zh-CN" altLang="en-US" dirty="0"/>
              <a:t>如果希望</a:t>
            </a:r>
            <a:r>
              <a:rPr lang="en-US" altLang="zh-CN" dirty="0"/>
              <a:t>MLR</a:t>
            </a:r>
            <a:r>
              <a:rPr lang="zh-CN" altLang="en-US" dirty="0"/>
              <a:t>满足在</a:t>
            </a:r>
            <a:r>
              <a:rPr lang="en-US" altLang="zh-CN" dirty="0"/>
              <a:t>MSE</a:t>
            </a:r>
            <a:r>
              <a:rPr lang="zh-CN" altLang="en-US" dirty="0"/>
              <a:t>损失函数下有唯一解的</a:t>
            </a:r>
            <a:r>
              <a:rPr lang="zh-CN" altLang="en-US" dirty="0">
                <a:solidFill>
                  <a:srgbClr val="C00000"/>
                </a:solidFill>
              </a:rPr>
              <a:t>条件</a:t>
            </a:r>
            <a:r>
              <a:rPr lang="zh-CN" altLang="en-US" dirty="0"/>
              <a:t>是什么？</a:t>
            </a:r>
            <a:endParaRPr lang="en-US" altLang="zh-CN" dirty="0"/>
          </a:p>
          <a:p>
            <a:pPr lvl="1"/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324100" y="3530562"/>
                <a:ext cx="4572000" cy="65793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>
                <a:spAutoFit/>
              </a:bodyPr>
              <a:lstStyle/>
              <a:p>
                <a:r>
                  <a:rPr lang="zh-CN" altLang="en-US" dirty="0"/>
                  <a:t>因此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zh-CN" altLang="en-US" dirty="0"/>
                  <a:t>有唯一解的条件是，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charset="0"/>
                      </a:rPr>
                      <m:t>𝒅</m:t>
                    </m:r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</a:rPr>
                  <a:t>个输入变量彼此线性独立！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100" y="3530562"/>
                <a:ext cx="4572000" cy="657937"/>
              </a:xfrm>
              <a:prstGeom prst="rect">
                <a:avLst/>
              </a:prstGeom>
              <a:blipFill>
                <a:blip r:embed="rId2"/>
                <a:stretch>
                  <a:fillRect l="-931" t="-3636" b="-1000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83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08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如何求解最优参数估计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/>
              <a:t>方法</a:t>
            </a:r>
            <a:r>
              <a:rPr lang="en-US" altLang="zh-CN" dirty="0"/>
              <a:t>1</a:t>
            </a:r>
            <a:r>
              <a:rPr lang="zh-CN" altLang="en-US" dirty="0" smtClean="0"/>
              <a:t>：计算解析</a:t>
            </a:r>
            <a:r>
              <a:rPr lang="zh-CN" altLang="en-US" dirty="0"/>
              <a:t>解</a:t>
            </a:r>
            <a:endParaRPr lang="en-US" altLang="zh-CN" dirty="0"/>
          </a:p>
          <a:p>
            <a:endParaRPr kumimoji="1" lang="en-US" altLang="zh-CN" dirty="0"/>
          </a:p>
        </p:txBody>
      </p:sp>
      <p:grpSp>
        <p:nvGrpSpPr>
          <p:cNvPr id="6" name="Group 6"/>
          <p:cNvGrpSpPr/>
          <p:nvPr/>
        </p:nvGrpSpPr>
        <p:grpSpPr>
          <a:xfrm>
            <a:off x="1357313" y="1817595"/>
            <a:ext cx="6197918" cy="2434366"/>
            <a:chOff x="1357312" y="1434692"/>
            <a:chExt cx="6429375" cy="2705915"/>
          </a:xfrm>
        </p:grpSpPr>
        <p:pic>
          <p:nvPicPr>
            <p:cNvPr id="7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312" y="1434692"/>
              <a:ext cx="6429375" cy="2705915"/>
            </a:xfrm>
            <a:prstGeom prst="rect">
              <a:avLst/>
            </a:prstGeom>
          </p:spPr>
        </p:pic>
        <p:sp>
          <p:nvSpPr>
            <p:cNvPr id="8" name="TextBox 5"/>
            <p:cNvSpPr txBox="1"/>
            <p:nvPr/>
          </p:nvSpPr>
          <p:spPr>
            <a:xfrm>
              <a:off x="1357312" y="2939840"/>
              <a:ext cx="4988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69B035"/>
                  </a:solidFill>
                </a:rPr>
                <a:t>d+1</a:t>
              </a:r>
              <a:endParaRPr lang="en-US" sz="1600">
                <a:solidFill>
                  <a:srgbClr val="69B035"/>
                </a:solidFill>
              </a:endParaRP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5174456" y="2939840"/>
              <a:ext cx="4988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69B035"/>
                  </a:solidFill>
                </a:rPr>
                <a:t>d+1</a:t>
              </a:r>
              <a:endParaRPr lang="en-US" sz="1600">
                <a:solidFill>
                  <a:srgbClr val="69B035"/>
                </a:solidFill>
              </a:endParaRPr>
            </a:p>
          </p:txBody>
        </p:sp>
        <p:sp>
          <p:nvSpPr>
            <p:cNvPr id="10" name="TextBox 8"/>
            <p:cNvSpPr txBox="1"/>
            <p:nvPr/>
          </p:nvSpPr>
          <p:spPr>
            <a:xfrm>
              <a:off x="3862387" y="2215939"/>
              <a:ext cx="4988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69B035"/>
                  </a:solidFill>
                </a:rPr>
                <a:t>d+1</a:t>
              </a:r>
              <a:endParaRPr lang="en-US" sz="1600">
                <a:solidFill>
                  <a:srgbClr val="69B035"/>
                </a:solidFill>
              </a:endParaRPr>
            </a:p>
          </p:txBody>
        </p:sp>
      </p:grpSp>
      <p:sp>
        <p:nvSpPr>
          <p:cNvPr id="11" name="TextBox 9"/>
          <p:cNvSpPr txBox="1"/>
          <p:nvPr/>
        </p:nvSpPr>
        <p:spPr>
          <a:xfrm>
            <a:off x="3471028" y="436871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时间复杂度高！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91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多元线性回归（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Multiple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Linear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Regression,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MLR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多元线性回归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在</a:t>
                </a:r>
                <a:r>
                  <a:rPr lang="zh-CN" altLang="en-US" dirty="0"/>
                  <a:t>简单（一元）线性回归</a:t>
                </a:r>
                <a:r>
                  <a:rPr lang="en-US" altLang="zh-CN" dirty="0"/>
                  <a:t>SLR</a:t>
                </a:r>
                <a:r>
                  <a:rPr lang="zh-CN" altLang="en-US" dirty="0"/>
                  <a:t>模型基础上添加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更多的独立变量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多元线性回归的一般形式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+…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8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1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800" dirty="0"/>
              </a:p>
              <a:p>
                <a:r>
                  <a:rPr lang="zh-CN" altLang="en-US" dirty="0"/>
                  <a:t>基本概念：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输入变量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也称：特征（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Feature</a:t>
                </a:r>
                <a:r>
                  <a:rPr lang="zh-CN" altLang="en-US" dirty="0"/>
                  <a:t>）、协变量（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Covariate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、解释变量（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Explanatory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Variable</a:t>
                </a:r>
                <a:r>
                  <a:rPr lang="zh-CN" altLang="en-US" dirty="0"/>
                  <a:t>）、回归量（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Regressor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度量了输入变量对预测值的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权重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为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截距项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如何求解最优参数估计</a:t>
                </a:r>
                <a:r>
                  <a:rPr lang="zh-CN" altLang="en-US" dirty="0" smtClean="0"/>
                  <a:t>？</a:t>
                </a:r>
                <a:endParaRPr lang="en-US" altLang="zh-CN" dirty="0" smtClean="0"/>
              </a:p>
              <a:p>
                <a:r>
                  <a:rPr lang="zh-CN" altLang="en-US" dirty="0"/>
                  <a:t>方法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：暴力搜索方法，枚举可能的参数值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𝜃</m:t>
                    </m:r>
                  </m:oMath>
                </a14:m>
                <a:r>
                  <a:rPr lang="zh-CN" altLang="en-US" dirty="0"/>
                  <a:t>，计算</a:t>
                </a:r>
                <a:r>
                  <a:rPr lang="en-US" altLang="zh-CN" dirty="0"/>
                  <a:t>MSE</a:t>
                </a: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10" y="1670240"/>
            <a:ext cx="4177887" cy="2234820"/>
          </a:xfrm>
          <a:prstGeom prst="rect">
            <a:avLst/>
          </a:prstGeom>
        </p:spPr>
      </p:pic>
      <p:sp>
        <p:nvSpPr>
          <p:cNvPr id="5" name="TextBox 11"/>
          <p:cNvSpPr txBox="1"/>
          <p:nvPr/>
        </p:nvSpPr>
        <p:spPr>
          <a:xfrm>
            <a:off x="5059798" y="425147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枚举复杂度高！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81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如何求解最优参数估计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方法</a:t>
            </a:r>
            <a:r>
              <a:rPr lang="en-US" altLang="zh-CN" dirty="0"/>
              <a:t>3</a:t>
            </a:r>
            <a:r>
              <a:rPr lang="zh-CN" altLang="en-US" dirty="0" smtClean="0"/>
              <a:t>：</a:t>
            </a:r>
            <a:r>
              <a:rPr lang="zh-CN" altLang="en-US" smtClean="0"/>
              <a:t>梯度下降法（</a:t>
            </a:r>
            <a:r>
              <a:rPr lang="en-US" altLang="zh-CN" smtClean="0">
                <a:latin typeface="Calibri" charset="0"/>
                <a:ea typeface="Calibri" charset="0"/>
                <a:cs typeface="Calibri" charset="0"/>
              </a:rPr>
              <a:t>Gradient</a:t>
            </a:r>
            <a:r>
              <a:rPr lang="zh-CN" alt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Decent,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GD</a:t>
            </a:r>
            <a:r>
              <a:rPr lang="zh-CN" altLang="en-US" dirty="0"/>
              <a:t>）</a:t>
            </a:r>
            <a:endParaRPr kumimoji="1" lang="en-US" altLang="zh-CN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"/>
          <a:stretch/>
        </p:blipFill>
        <p:spPr>
          <a:xfrm>
            <a:off x="1173480" y="1642465"/>
            <a:ext cx="6084570" cy="2863854"/>
          </a:xfrm>
          <a:prstGeom prst="rect">
            <a:avLst/>
          </a:prstGeom>
        </p:spPr>
      </p:pic>
      <p:sp>
        <p:nvSpPr>
          <p:cNvPr id="7" name="Rectangle 5"/>
          <p:cNvSpPr/>
          <p:nvPr/>
        </p:nvSpPr>
        <p:spPr>
          <a:xfrm>
            <a:off x="7430457" y="2197527"/>
            <a:ext cx="1378264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接下来探讨梯度下降法求解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90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多元线性回归：梯度下降算法求解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230925" y="1697628"/>
                <a:ext cx="4240263" cy="199208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uk-UA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925" y="1697628"/>
                <a:ext cx="4240263" cy="19920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49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r>
              <a:rPr lang="zh-CN" altLang="en-US" dirty="0" smtClean="0"/>
              <a:t>目标函数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注意：这里把样本数量记为</a:t>
            </a:r>
            <a:r>
              <a:rPr lang="en-US" altLang="zh-CN" dirty="0" smtClean="0"/>
              <a:t>m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6" name="Picture 2" descr="Cost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293" y="2347912"/>
            <a:ext cx="586740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81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多元线性回归：梯度下降算法求解</a:t>
                </a:r>
                <a:endParaRPr lang="en-US" altLang="zh-CN" dirty="0"/>
              </a:p>
              <a:p>
                <a:r>
                  <a:rPr lang="zh-CN" altLang="en-US" dirty="0" smtClean="0"/>
                  <a:t>目标函数对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 smtClean="0"/>
                  <a:t>求编导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6" name="Picture 2" descr="Cost Fun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891" y="655240"/>
            <a:ext cx="4017529" cy="105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812" y="1737789"/>
            <a:ext cx="6033508" cy="8189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812" y="2620916"/>
            <a:ext cx="6033508" cy="8582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812" y="3555367"/>
            <a:ext cx="6033508" cy="9434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0421" y="4538703"/>
            <a:ext cx="508289" cy="27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多元线性回归：梯度下降算法求解</a:t>
                </a:r>
                <a:endParaRPr lang="en-US" altLang="zh-CN" dirty="0"/>
              </a:p>
              <a:p>
                <a:r>
                  <a:rPr lang="zh-CN" altLang="en-US" dirty="0" smtClean="0"/>
                  <a:t>目标函数对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 smtClean="0"/>
                  <a:t>求编导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梯度下降算法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6" name="Picture 2" descr="Cost Fun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71" y="819150"/>
            <a:ext cx="3283239" cy="86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adient Descent Formula n Featur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212" y="1935444"/>
            <a:ext cx="4610088" cy="282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80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19" y="1863631"/>
            <a:ext cx="7405160" cy="68579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79500" y="3994471"/>
            <a:ext cx="771842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hlinkClick r:id="rId3"/>
              </a:rPr>
              <a:t>参考文献https</a:t>
            </a:r>
            <a:r>
              <a:rPr lang="zh-CN" altLang="en-US" dirty="0">
                <a:hlinkClick r:id="rId3"/>
              </a:rPr>
              <a:t>://satishgunjal.com/multivariate_lr</a:t>
            </a:r>
            <a:r>
              <a:rPr lang="zh-CN" altLang="en-US" dirty="0" smtClean="0">
                <a:hlinkClick r:id="rId3"/>
              </a:rPr>
              <a:t>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775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" y="1506147"/>
            <a:ext cx="5311165" cy="195311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55947" y="3805942"/>
            <a:ext cx="2641824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/>
              <a:t>Import </a:t>
            </a:r>
            <a:r>
              <a:rPr lang="zh-CN" altLang="en-US" dirty="0" smtClean="0"/>
              <a:t>库</a:t>
            </a:r>
            <a:r>
              <a:rPr lang="en-US" altLang="zh-CN" dirty="0" smtClean="0"/>
              <a:t>/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>/</a:t>
            </a:r>
            <a:r>
              <a:rPr lang="zh-CN" altLang="en-US" dirty="0" smtClean="0"/>
              <a:t>类</a:t>
            </a:r>
            <a:endParaRPr lang="en-US" altLang="zh-CN" dirty="0" smtClean="0"/>
          </a:p>
          <a:p>
            <a:r>
              <a:rPr lang="zh-CN" altLang="en-US" dirty="0" smtClean="0"/>
              <a:t>读取文件</a:t>
            </a:r>
            <a:endParaRPr lang="en-US" altLang="zh-CN" dirty="0" smtClean="0"/>
          </a:p>
          <a:p>
            <a:r>
              <a:rPr lang="zh-CN" altLang="en-US" dirty="0" smtClean="0"/>
              <a:t>显示信息</a:t>
            </a:r>
            <a:endParaRPr lang="en-US" altLang="zh-CN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615" y="3570898"/>
            <a:ext cx="3821133" cy="115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6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803447" y="1948010"/>
            <a:ext cx="26418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的规范化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751" y="593985"/>
            <a:ext cx="4666896" cy="40467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83" y="2926195"/>
            <a:ext cx="3720321" cy="16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803447" y="1948010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 smtClean="0"/>
              <a:t>加上分量</a:t>
            </a:r>
            <a:r>
              <a:rPr lang="en-US" altLang="zh-CN" dirty="0" smtClean="0"/>
              <a:t>1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04" y="1691272"/>
            <a:ext cx="4472837" cy="6374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2737968"/>
            <a:ext cx="6840537" cy="1719731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1158240" y="2682240"/>
            <a:ext cx="1828800" cy="19278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53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向量点积</a:t>
                </a:r>
                <a:endParaRPr lang="en-US" altLang="zh-CN" dirty="0" smtClean="0"/>
              </a:p>
              <a:p>
                <a:r>
                  <a:rPr lang="zh-CN" altLang="en-US" dirty="0"/>
                  <a:t>给定两个向量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𝒂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𝒃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/>
                  <a:t>它们</a:t>
                </a:r>
                <a:r>
                  <a:rPr lang="zh-CN" altLang="en-US" dirty="0"/>
                  <a:t>的点积操作定义为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charset="0"/>
                        </a:rPr>
                        <m:t>𝒂</m:t>
                      </m:r>
                      <m:r>
                        <a:rPr lang="en-US" altLang="zh-CN" i="1">
                          <a:latin typeface="Cambria Math" charset="0"/>
                        </a:rPr>
                        <m:t>⋅</m:t>
                      </m:r>
                      <m:r>
                        <a:rPr lang="en-US" altLang="zh-CN" b="1" i="1">
                          <a:latin typeface="Cambria Math" charset="0"/>
                        </a:rPr>
                        <m:t>𝒃</m:t>
                      </m:r>
                      <m:r>
                        <a:rPr lang="en-US" altLang="zh-CN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</a:rPr>
                        <m:t>+…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>
                          <a:latin typeface="Cambria Math" charset="0"/>
                        </a:rPr>
                        <m:t>𝒃</m:t>
                      </m:r>
                    </m:oMath>
                  </m:oMathPara>
                </a14:m>
                <a:endParaRPr lang="en-US" altLang="zh-CN" b="1" dirty="0"/>
              </a:p>
              <a:p>
                <a:pPr lvl="1"/>
                <a:r>
                  <a:rPr lang="zh-CN" altLang="en-US" dirty="0" smtClean="0"/>
                  <a:t>两</a:t>
                </a:r>
                <a:r>
                  <a:rPr lang="zh-CN" altLang="en-US" dirty="0"/>
                  <a:t>个向量的点积是一个标量，而非向量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点积操作只能定义在两个相同长度的向量上</a:t>
                </a:r>
                <a:endParaRPr lang="en-US" altLang="zh-CN" dirty="0"/>
              </a:p>
              <a:p>
                <a:r>
                  <a:rPr lang="zh-CN" altLang="en-US" dirty="0"/>
                  <a:t>练习：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𝑎</m:t>
                    </m:r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表示为点积的</a:t>
                </a:r>
                <a:r>
                  <a:rPr lang="zh-CN" altLang="en-US" dirty="0" smtClean="0"/>
                  <a:t>形式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4"/>
              <p:cNvSpPr txBox="1"/>
              <p:nvPr/>
            </p:nvSpPr>
            <p:spPr>
              <a:xfrm>
                <a:off x="5274260" y="1016577"/>
                <a:ext cx="94115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charset="0"/>
                        </a:rPr>
                        <m:t>𝒂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260" y="1016577"/>
                <a:ext cx="941155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6"/>
              <p:cNvSpPr txBox="1"/>
              <p:nvPr/>
            </p:nvSpPr>
            <p:spPr>
              <a:xfrm>
                <a:off x="6686340" y="993397"/>
                <a:ext cx="937949" cy="1066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charset="0"/>
                        </a:rPr>
                        <m:t>𝒃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340" y="993397"/>
                <a:ext cx="937949" cy="1066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68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803447" y="1948010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 smtClean="0"/>
              <a:t>损失函数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313" y="1246623"/>
            <a:ext cx="5093887" cy="35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6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803447" y="1948010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 smtClean="0"/>
              <a:t>梯度下降函数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13" y="1259944"/>
            <a:ext cx="4682011" cy="355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670097" y="2012427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 smtClean="0"/>
              <a:t>训练与预测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1837782"/>
            <a:ext cx="5516970" cy="20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4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670097" y="2012427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 smtClean="0"/>
              <a:t>损失函数的变化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35400"/>
            <a:ext cx="3444875" cy="334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4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670097" y="2012427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 smtClean="0"/>
              <a:t>不同学习率的影响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393" y="1346055"/>
            <a:ext cx="4580134" cy="340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8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75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 smtClean="0"/>
                  <a:t>认识</a:t>
                </a:r>
                <a:r>
                  <a:rPr kumimoji="1" lang="zh-CN" altLang="en-US" dirty="0" smtClean="0"/>
                  <a:t>梯度向量</a:t>
                </a:r>
                <a:endParaRPr kumimoji="1" lang="en-US" altLang="zh-CN" dirty="0" smtClean="0"/>
              </a:p>
              <a:p>
                <a:r>
                  <a:rPr lang="zh-CN" altLang="en-US" dirty="0"/>
                  <a:t>考虑函数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charset="0"/>
                      </a:rPr>
                      <m:t>=8</m:t>
                    </m:r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i="1" dirty="0">
                        <a:latin typeface="Cambria Math" charset="0"/>
                      </a:rPr>
                      <m:t>+3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，请完成一下计算：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推导以下公式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并给出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1,1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en-US" dirty="0"/>
                  <a:t>的</a:t>
                </a:r>
                <a:r>
                  <a:rPr lang="zh-CN" altLang="en-US" dirty="0" smtClean="0"/>
                  <a:t>解，代入即可</a:t>
                </a: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4"/>
              <p:cNvSpPr txBox="1"/>
              <p:nvPr/>
            </p:nvSpPr>
            <p:spPr>
              <a:xfrm>
                <a:off x="1775780" y="2107755"/>
                <a:ext cx="3363037" cy="1044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mrow>
                      <m:mrowPr>
                        <m:ctrlPr>
                          <a:rPr lang="uk-UA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mrowPr>
                    </m:mrow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uk-UA" altLang="zh-CN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mPr>
                      <m:mr>
                        <m:e>
                          <m:f>
                            <m:fPr>
                              <m:ctrlPr>
                                <a:rPr lang="bg-BG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bg-BG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bg-BG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mr>
                      <m:mr>
                        <m:e>
                          <m:f>
                            <m:fPr>
                              <m:ctrlPr>
                                <a:rPr lang="bg-BG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bg-BG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bg-BG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mr>
                    </m:m>
                  </m:oMath>
                </a14:m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16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+3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80" y="2107755"/>
                <a:ext cx="3363037" cy="10441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88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给定线性回归的矩阵形式，我们</a:t>
                </a:r>
                <a:r>
                  <a:rPr lang="zh-CN" altLang="en-US" dirty="0" smtClean="0"/>
                  <a:t>有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损失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函数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bg-BG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uk-UA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𝕐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𝕏</m:t>
                            </m:r>
                            <m:r>
                              <a:rPr lang="en-US" altLang="zh-CN" b="1" i="1">
                                <a:latin typeface="Cambria Math" charset="0"/>
                              </a:rPr>
                              <m:t>𝜽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818039" y="4264375"/>
            <a:ext cx="3363421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 smtClean="0"/>
              <a:t>比如，</a:t>
            </a:r>
            <a:r>
              <a:rPr lang="en-US" altLang="zh-CN" dirty="0" smtClean="0"/>
              <a:t>Boston house price</a:t>
            </a:r>
            <a:r>
              <a:rPr lang="zh-CN" altLang="en-US" dirty="0" smtClean="0"/>
              <a:t>数据集</a:t>
            </a:r>
            <a:endParaRPr lang="en-US" altLang="zh-CN" dirty="0" smtClean="0"/>
          </a:p>
          <a:p>
            <a:r>
              <a:rPr lang="zh-CN" altLang="en-US" dirty="0" smtClean="0"/>
              <a:t>考虑</a:t>
            </a:r>
            <a:r>
              <a:rPr lang="zh-CN" altLang="en-US" dirty="0"/>
              <a:t>变量</a:t>
            </a:r>
            <a:r>
              <a:rPr lang="en-US" altLang="zh-CN" dirty="0"/>
              <a:t>RM</a:t>
            </a:r>
            <a:r>
              <a:rPr lang="zh-CN" altLang="en-US" dirty="0"/>
              <a:t>和截距的情况</a:t>
            </a: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73970"/>
            <a:ext cx="4934882" cy="23102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934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/>
                  <a:t>给定线性回归的矩阵形式，我们有</a:t>
                </a:r>
                <a:endParaRPr lang="en-US" altLang="zh-CN" i="1" dirty="0" smtClean="0">
                  <a:latin typeface="Cambria Math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bg-BG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uk-UA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𝕐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𝕏</m:t>
                            </m:r>
                            <m:r>
                              <a:rPr lang="en-US" altLang="zh-CN" b="1" i="1">
                                <a:latin typeface="Cambria Math" charset="0"/>
                              </a:rPr>
                              <m:t>𝜽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𝕐</m:t>
                    </m:r>
                    <m:r>
                      <a:rPr lang="en-US" altLang="zh-CN" i="1">
                        <a:latin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endParaRPr lang="en-US" altLang="zh-CN" i="1" dirty="0" smtClean="0">
                  <a:latin typeface="Cambria Math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𝕐</m:t>
                    </m:r>
                    <m:r>
                      <a:rPr lang="en-US" altLang="zh-CN" i="1">
                        <a:latin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 smtClean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zh-CN" altLang="en-US" dirty="0" smtClean="0"/>
                  <a:t>求倒数，有两种形式，如右侧公式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得到梯度</a:t>
                </a:r>
                <a:r>
                  <a:rPr lang="zh-CN" altLang="en-US" dirty="0"/>
                  <a:t>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3626428" y="4015227"/>
            <a:ext cx="4946072" cy="69272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ysClr val="windowText" lastClr="000000"/>
                </a:solidFill>
              </a:rPr>
              <a:t>梯度向量，应该是一个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(d+1) *1</a:t>
            </a:r>
            <a:r>
              <a:rPr lang="zh-CN" altLang="en-US" dirty="0" smtClean="0">
                <a:solidFill>
                  <a:sysClr val="windowText" lastClr="000000"/>
                </a:solidFill>
              </a:rPr>
              <a:t>的向量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5496813" y="2129179"/>
                <a:ext cx="2774349" cy="766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𝕐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charset="0"/>
                            </a:rPr>
                            <m:t>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charset="0"/>
                        </a:rPr>
                        <m:t>−</m:t>
                      </m:r>
                      <m:r>
                        <a:rPr lang="en-US" altLang="zh-CN" i="1">
                          <a:latin typeface="Cambria Math" charset="0"/>
                        </a:rPr>
                        <m:t>𝕏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813" y="2129179"/>
                <a:ext cx="2774349" cy="7666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5496813" y="2753021"/>
                <a:ext cx="2440796" cy="766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𝕐</m:t>
                      </m:r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𝕏</m:t>
                      </m:r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𝜽</m:t>
                      </m:r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813" y="2753021"/>
                <a:ext cx="2440796" cy="7666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左大括号 8"/>
          <p:cNvSpPr/>
          <p:nvPr/>
        </p:nvSpPr>
        <p:spPr>
          <a:xfrm>
            <a:off x="5209309" y="2310245"/>
            <a:ext cx="529936" cy="9698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029144" y="1716997"/>
            <a:ext cx="3038011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ysClr val="windowText" lastClr="000000"/>
                </a:solidFill>
              </a:rPr>
              <a:t>(1*n – 1*(d+1)*(d+1)*n) (n*(d+1))</a:t>
            </a:r>
            <a:endParaRPr lang="zh-CN" altLang="en-US" sz="1600" dirty="0"/>
          </a:p>
        </p:txBody>
      </p:sp>
      <p:sp>
        <p:nvSpPr>
          <p:cNvPr id="11" name="右弧形箭头 10"/>
          <p:cNvSpPr/>
          <p:nvPr/>
        </p:nvSpPr>
        <p:spPr>
          <a:xfrm>
            <a:off x="8312727" y="2101718"/>
            <a:ext cx="259773" cy="42487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23384" y="3322287"/>
            <a:ext cx="3100529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ysClr val="windowText" lastClr="000000"/>
                </a:solidFill>
              </a:rPr>
              <a:t>((d+1)*n) (n*1 – n*(d+1)*(d+1)*1)</a:t>
            </a:r>
            <a:endParaRPr lang="zh-CN" altLang="en-US" sz="1600" dirty="0"/>
          </a:p>
        </p:txBody>
      </p:sp>
      <p:sp>
        <p:nvSpPr>
          <p:cNvPr id="13" name="圆角矩形 12"/>
          <p:cNvSpPr/>
          <p:nvPr/>
        </p:nvSpPr>
        <p:spPr>
          <a:xfrm>
            <a:off x="6206836" y="1744914"/>
            <a:ext cx="287482" cy="33349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6674427" y="1714640"/>
            <a:ext cx="661555" cy="34091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7432964" y="1702691"/>
            <a:ext cx="647700" cy="3528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8160327" y="1702691"/>
            <a:ext cx="773156" cy="37571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6156231" y="3322287"/>
            <a:ext cx="727756" cy="30867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7005204" y="3338575"/>
            <a:ext cx="271896" cy="29238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7488382" y="3322287"/>
            <a:ext cx="671945" cy="3385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8225113" y="3322287"/>
            <a:ext cx="842042" cy="34647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38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梯度下降算法</a:t>
            </a:r>
            <a:r>
              <a:rPr lang="en-US" altLang="zh-CN" dirty="0"/>
              <a:t>GD</a:t>
            </a:r>
            <a:endParaRPr kumimoji="1" lang="en-US" altLang="zh-CN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47" y="1233055"/>
            <a:ext cx="7288306" cy="26498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4002" y="4113431"/>
            <a:ext cx="582730" cy="582730"/>
          </a:xfrm>
          <a:prstGeom prst="rect">
            <a:avLst/>
          </a:prstGeom>
        </p:spPr>
      </p:pic>
      <p:sp>
        <p:nvSpPr>
          <p:cNvPr id="8" name="Rectangle 8"/>
          <p:cNvSpPr/>
          <p:nvPr/>
        </p:nvSpPr>
        <p:spPr>
          <a:xfrm>
            <a:off x="2199997" y="4220130"/>
            <a:ext cx="55320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Helvetica Neue" charset="0"/>
              </a:rPr>
              <a:t>思考：上面哪一步的计算最</a:t>
            </a:r>
            <a:r>
              <a:rPr lang="zh-CN" altLang="en-US" sz="2000" b="1">
                <a:solidFill>
                  <a:srgbClr val="C00000"/>
                </a:solidFill>
                <a:latin typeface="Helvetica Neue" charset="0"/>
              </a:rPr>
              <a:t>耗时，为什么？</a:t>
            </a:r>
            <a:endParaRPr lang="en-US" altLang="zh-CN" sz="2000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9" name="Rectangle 9"/>
          <p:cNvSpPr/>
          <p:nvPr/>
        </p:nvSpPr>
        <p:spPr>
          <a:xfrm>
            <a:off x="5292029" y="2170682"/>
            <a:ext cx="2164977" cy="8337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85E836A-E60D-492D-A62E-3441ADF3E1C5}"/>
              </a:ext>
            </a:extLst>
          </p:cNvPr>
          <p:cNvSpPr/>
          <p:nvPr/>
        </p:nvSpPr>
        <p:spPr>
          <a:xfrm>
            <a:off x="3534833" y="3175000"/>
            <a:ext cx="1329267" cy="9384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93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多元线性回归（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Multiple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Linear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Regression,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MLR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在简单（一元）线性回归</a:t>
                </a:r>
                <a:r>
                  <a:rPr lang="en-US" altLang="zh-CN" dirty="0"/>
                  <a:t>SLR</a:t>
                </a:r>
                <a:r>
                  <a:rPr lang="zh-CN" altLang="en-US" dirty="0"/>
                  <a:t>模型基础上添加更多的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独立</a:t>
                </a:r>
                <a:r>
                  <a:rPr lang="zh-CN" altLang="en-US" dirty="0"/>
                  <a:t>变量</a:t>
                </a:r>
                <a:endParaRPr lang="en-US" altLang="zh-CN" dirty="0"/>
              </a:p>
              <a:p>
                <a:r>
                  <a:rPr lang="zh-CN" altLang="en-US" dirty="0"/>
                  <a:t>针对每个数据点，添加一个常数特征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zh-CN" altLang="en-US" dirty="0"/>
                  <a:t>，得到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MLR</a:t>
                </a:r>
                <a:r>
                  <a:rPr lang="zh-CN" altLang="en-US" dirty="0"/>
                  <a:t>模型举例：波士顿房价数据集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输入变量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RM: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average number of rooms per dwelling</a:t>
                </a:r>
              </a:p>
              <a:p>
                <a:pPr lvl="2"/>
                <a:r>
                  <a:rPr lang="en-US" altLang="zh-CN" dirty="0"/>
                  <a:t>LSTAT: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% lower status of the population</a:t>
                </a:r>
              </a:p>
              <a:p>
                <a:pPr lvl="1"/>
                <a:r>
                  <a:rPr lang="zh-CN" altLang="en-US" dirty="0"/>
                  <a:t>输出变量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Price: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price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house</a:t>
                </a:r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Right Brace 4"/>
          <p:cNvSpPr/>
          <p:nvPr/>
        </p:nvSpPr>
        <p:spPr>
          <a:xfrm>
            <a:off x="6168788" y="2606722"/>
            <a:ext cx="382137" cy="2006221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23880" y="3286666"/>
            <a:ext cx="1589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应该如何建立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MLR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模型？</a:t>
            </a:r>
            <a:endParaRPr lang="en-US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913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课堂练习</a:t>
                </a:r>
                <a:endParaRPr lang="en-US" altLang="zh-CN" dirty="0" smtClean="0"/>
              </a:p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zh-CN" altLang="en-US" dirty="0"/>
                  <a:t>给定一组训练数据：</a:t>
                </a:r>
                <a:r>
                  <a:rPr lang="en-US" altLang="zh-CN" dirty="0"/>
                  <a:t>(2,4),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(5,1),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(8,9</a:t>
                </a:r>
                <a:r>
                  <a:rPr lang="en-US" altLang="zh-CN" dirty="0" smtClean="0"/>
                  <a:t>)</a:t>
                </a:r>
              </a:p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zh-CN" altLang="en-US" dirty="0"/>
                  <a:t>请</a:t>
                </a:r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</a:rPr>
                      <m:t>=[</m:t>
                    </m:r>
                    <m:f>
                      <m:fPr>
                        <m:ctrlPr>
                          <a:rPr lang="bg-BG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f>
                      <m:fPr>
                        <m:ctrlPr>
                          <a:rPr lang="bg-BG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5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6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</a:rPr>
                      <m:t>]</m:t>
                    </m:r>
                  </m:oMath>
                </a14:m>
                <a:r>
                  <a:rPr lang="zh-CN" altLang="en-US" dirty="0"/>
                  <a:t>时的梯度向量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342900" lvl="1" indent="-342900">
                  <a:buFont typeface="Arial" pitchFamily="34" charset="0"/>
                  <a:buChar char="•"/>
                </a:pP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4179328" y="1995222"/>
                <a:ext cx="3099054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𝕏</m:t>
                      </m:r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𝕐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328" y="1995222"/>
                <a:ext cx="3099054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728861"/>
              </p:ext>
            </p:extLst>
          </p:nvPr>
        </p:nvGraphicFramePr>
        <p:xfrm>
          <a:off x="988868" y="2382058"/>
          <a:ext cx="25457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887">
                  <a:extLst>
                    <a:ext uri="{9D8B030D-6E8A-4147-A177-3AD203B41FA5}">
                      <a16:colId xmlns:a16="http://schemas.microsoft.com/office/drawing/2014/main" val="1239105685"/>
                    </a:ext>
                  </a:extLst>
                </a:gridCol>
                <a:gridCol w="1272887">
                  <a:extLst>
                    <a:ext uri="{9D8B030D-6E8A-4147-A177-3AD203B41FA5}">
                      <a16:colId xmlns:a16="http://schemas.microsoft.com/office/drawing/2014/main" val="1222649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64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6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5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1002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4357014" y="3423524"/>
                <a:ext cx="338099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014" y="3423524"/>
                <a:ext cx="3380990" cy="824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下箭头 8"/>
          <p:cNvSpPr/>
          <p:nvPr/>
        </p:nvSpPr>
        <p:spPr>
          <a:xfrm>
            <a:off x="5309755" y="2698173"/>
            <a:ext cx="1056409" cy="611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310245" y="1995222"/>
            <a:ext cx="4326082" cy="184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1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1D0A85D4-75B8-4EF3-AEF4-29201BF6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使用梯度下降求解多元线性回归模型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4D21A4D4-E6BF-4D7F-A028-B05298CE7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lang="en-US" altLang="zh-CN" dirty="0" smtClean="0"/>
              <a:t>Gradient Descent</a:t>
            </a:r>
          </a:p>
          <a:p>
            <a:r>
              <a:rPr lang="zh-CN" altLang="en-US" dirty="0" smtClean="0"/>
              <a:t>每次迭代，</a:t>
            </a:r>
            <a:r>
              <a:rPr lang="zh-CN" altLang="en-US" dirty="0" smtClean="0"/>
              <a:t>全部</a:t>
            </a:r>
            <a:r>
              <a:rPr lang="zh-CN" altLang="en-US" dirty="0"/>
              <a:t>样本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计算梯度</a:t>
            </a:r>
            <a:endParaRPr lang="en-US" altLang="zh-CN" dirty="0" smtClean="0"/>
          </a:p>
          <a:p>
            <a:r>
              <a:rPr lang="zh-CN" altLang="en-US" dirty="0" smtClean="0"/>
              <a:t>参数</a:t>
            </a:r>
            <a:r>
              <a:rPr lang="zh-CN" altLang="en-US" dirty="0"/>
              <a:t>更新</a:t>
            </a:r>
            <a:endParaRPr lang="en-US" altLang="zh-CN" dirty="0"/>
          </a:p>
          <a:p>
            <a:pPr lvl="1"/>
            <a:r>
              <a:rPr lang="zh-CN" altLang="en-US" dirty="0"/>
              <a:t>实际一个用中</a:t>
            </a:r>
            <a:r>
              <a:rPr lang="en-US" altLang="zh-CN" dirty="0"/>
              <a:t>n</a:t>
            </a:r>
            <a:r>
              <a:rPr lang="zh-CN" altLang="en-US" dirty="0"/>
              <a:t>比较大，比如</a:t>
            </a:r>
            <a:r>
              <a:rPr lang="en-US" altLang="zh-CN" dirty="0"/>
              <a:t>500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4813173" y="1816926"/>
                <a:ext cx="3099054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𝕏</m:t>
                      </m:r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𝕐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173" y="1816926"/>
                <a:ext cx="3099054" cy="612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857667"/>
              </p:ext>
            </p:extLst>
          </p:nvPr>
        </p:nvGraphicFramePr>
        <p:xfrm>
          <a:off x="1071995" y="2825403"/>
          <a:ext cx="25457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887">
                  <a:extLst>
                    <a:ext uri="{9D8B030D-6E8A-4147-A177-3AD203B41FA5}">
                      <a16:colId xmlns:a16="http://schemas.microsoft.com/office/drawing/2014/main" val="1239105685"/>
                    </a:ext>
                  </a:extLst>
                </a:gridCol>
                <a:gridCol w="1272887">
                  <a:extLst>
                    <a:ext uri="{9D8B030D-6E8A-4147-A177-3AD203B41FA5}">
                      <a16:colId xmlns:a16="http://schemas.microsoft.com/office/drawing/2014/main" val="1222649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64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6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5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1002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4990859" y="3245228"/>
                <a:ext cx="338099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859" y="3245228"/>
                <a:ext cx="3380990" cy="824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下箭头 16"/>
          <p:cNvSpPr/>
          <p:nvPr/>
        </p:nvSpPr>
        <p:spPr>
          <a:xfrm>
            <a:off x="5943600" y="2519877"/>
            <a:ext cx="1056409" cy="611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973282" y="3162300"/>
            <a:ext cx="2753591" cy="120188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endCxn id="21" idx="1"/>
          </p:cNvCxnSpPr>
          <p:nvPr/>
        </p:nvCxnSpPr>
        <p:spPr>
          <a:xfrm>
            <a:off x="2012373" y="1745673"/>
            <a:ext cx="2701636" cy="1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左大括号 20"/>
          <p:cNvSpPr/>
          <p:nvPr/>
        </p:nvSpPr>
        <p:spPr>
          <a:xfrm>
            <a:off x="4714009" y="3214255"/>
            <a:ext cx="457200" cy="9109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52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1D0A85D4-75B8-4EF3-AEF4-29201BF6CA54}"/>
              </a:ext>
            </a:extLst>
          </p:cNvPr>
          <p:cNvSpPr txBox="1">
            <a:spLocks/>
          </p:cNvSpPr>
          <p:nvPr/>
        </p:nvSpPr>
        <p:spPr>
          <a:xfrm>
            <a:off x="457200" y="205978"/>
            <a:ext cx="8229600" cy="49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mtClean="0"/>
              <a:t>使用梯度下降求解多元线性回归模型</a:t>
            </a:r>
            <a:endParaRPr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4D21A4D4-E6BF-4D7F-A028-B05298CE7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2223"/>
            <a:ext cx="8229600" cy="3937000"/>
          </a:xfrm>
        </p:spPr>
        <p:txBody>
          <a:bodyPr/>
          <a:lstStyle/>
          <a:p>
            <a:r>
              <a:rPr lang="en-US" altLang="zh-CN" dirty="0"/>
              <a:t>Stochastic </a:t>
            </a:r>
            <a:r>
              <a:rPr lang="en-US" altLang="zh-CN" dirty="0" smtClean="0"/>
              <a:t> Gradient </a:t>
            </a:r>
            <a:r>
              <a:rPr lang="en-US" altLang="zh-CN" dirty="0"/>
              <a:t>Descent</a:t>
            </a:r>
          </a:p>
          <a:p>
            <a:r>
              <a:rPr lang="zh-CN" altLang="en-US" dirty="0" smtClean="0"/>
              <a:t>每次迭代，</a:t>
            </a:r>
            <a:r>
              <a:rPr lang="en-US" altLang="zh-CN" dirty="0" smtClean="0"/>
              <a:t>1</a:t>
            </a:r>
            <a:r>
              <a:rPr lang="zh-CN" altLang="en-US" dirty="0"/>
              <a:t>个样本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计算梯度</a:t>
            </a:r>
            <a:endParaRPr lang="en-US" altLang="zh-CN" dirty="0" smtClean="0"/>
          </a:p>
          <a:p>
            <a:r>
              <a:rPr lang="zh-CN" altLang="en-US" dirty="0" smtClean="0"/>
              <a:t>参数</a:t>
            </a:r>
            <a:r>
              <a:rPr lang="zh-CN" altLang="en-US" dirty="0"/>
              <a:t>更新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4534696" y="850515"/>
                <a:ext cx="3099054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𝕏</m:t>
                      </m:r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𝕐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696" y="850515"/>
                <a:ext cx="3099054" cy="612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756124"/>
              </p:ext>
            </p:extLst>
          </p:nvPr>
        </p:nvGraphicFramePr>
        <p:xfrm>
          <a:off x="800445" y="2509122"/>
          <a:ext cx="25457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887">
                  <a:extLst>
                    <a:ext uri="{9D8B030D-6E8A-4147-A177-3AD203B41FA5}">
                      <a16:colId xmlns:a16="http://schemas.microsoft.com/office/drawing/2014/main" val="1239105685"/>
                    </a:ext>
                  </a:extLst>
                </a:gridCol>
                <a:gridCol w="1272887">
                  <a:extLst>
                    <a:ext uri="{9D8B030D-6E8A-4147-A177-3AD203B41FA5}">
                      <a16:colId xmlns:a16="http://schemas.microsoft.com/office/drawing/2014/main" val="1222649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64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6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5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10021"/>
                  </a:ext>
                </a:extLst>
              </a:tr>
            </a:tbl>
          </a:graphicData>
        </a:graphic>
      </p:graphicFrame>
      <p:sp>
        <p:nvSpPr>
          <p:cNvPr id="15" name="下箭头 14"/>
          <p:cNvSpPr/>
          <p:nvPr/>
        </p:nvSpPr>
        <p:spPr>
          <a:xfrm>
            <a:off x="5665123" y="1553466"/>
            <a:ext cx="1056409" cy="611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4989473" y="2192401"/>
                <a:ext cx="2701059" cy="633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473" y="2192401"/>
                <a:ext cx="2701059" cy="633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4989472" y="2911252"/>
                <a:ext cx="2701059" cy="633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472" y="2911252"/>
                <a:ext cx="2701059" cy="633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4989471" y="3813001"/>
                <a:ext cx="2701059" cy="633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471" y="3813001"/>
                <a:ext cx="2701059" cy="633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圆角矩形 20"/>
          <p:cNvSpPr/>
          <p:nvPr/>
        </p:nvSpPr>
        <p:spPr>
          <a:xfrm>
            <a:off x="689264" y="2881745"/>
            <a:ext cx="2452254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689264" y="3257003"/>
            <a:ext cx="2452254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689264" y="3647302"/>
            <a:ext cx="2452254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>
            <a:endCxn id="26" idx="1"/>
          </p:cNvCxnSpPr>
          <p:nvPr/>
        </p:nvCxnSpPr>
        <p:spPr>
          <a:xfrm>
            <a:off x="1981200" y="1780309"/>
            <a:ext cx="2653145" cy="156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左大括号 25"/>
          <p:cNvSpPr/>
          <p:nvPr/>
        </p:nvSpPr>
        <p:spPr>
          <a:xfrm>
            <a:off x="4634345" y="2431473"/>
            <a:ext cx="401782" cy="18184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47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D0A85D4-75B8-4EF3-AEF4-29201BF6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5588"/>
            <a:ext cx="8229600" cy="498872"/>
          </a:xfrm>
        </p:spPr>
        <p:txBody>
          <a:bodyPr/>
          <a:lstStyle/>
          <a:p>
            <a:r>
              <a:rPr lang="zh-CN" altLang="en-US" dirty="0"/>
              <a:t>使用梯度下降求解多元线性回归模型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D21A4D4-E6BF-4D7F-A028-B05298CE7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08760"/>
            <a:ext cx="8229600" cy="3937000"/>
          </a:xfrm>
        </p:spPr>
        <p:txBody>
          <a:bodyPr/>
          <a:lstStyle/>
          <a:p>
            <a:r>
              <a:rPr lang="en-US" altLang="zh-CN" dirty="0" smtClean="0"/>
              <a:t>Min bath </a:t>
            </a:r>
            <a:r>
              <a:rPr lang="en-US" altLang="zh-CN" dirty="0"/>
              <a:t>Gradient Descent</a:t>
            </a:r>
            <a:r>
              <a:rPr lang="en-US" altLang="zh-CN" dirty="0" smtClean="0"/>
              <a:t> </a:t>
            </a:r>
          </a:p>
          <a:p>
            <a:r>
              <a:rPr lang="zh-CN" altLang="en-US" dirty="0" smtClean="0"/>
              <a:t>小</a:t>
            </a:r>
            <a:r>
              <a:rPr lang="zh-CN" altLang="en-US" dirty="0"/>
              <a:t>批量样本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计算梯度</a:t>
            </a:r>
            <a:endParaRPr lang="en-US" altLang="zh-CN" dirty="0" smtClean="0"/>
          </a:p>
          <a:p>
            <a:r>
              <a:rPr lang="zh-CN" altLang="en-US" dirty="0" smtClean="0"/>
              <a:t>参数更新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Batch size =2</a:t>
            </a:r>
          </a:p>
          <a:p>
            <a:pPr lvl="1"/>
            <a:r>
              <a:rPr lang="zh-CN" altLang="en-US" dirty="0" smtClean="0"/>
              <a:t>最后一批只有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个样本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4545618" y="1248078"/>
                <a:ext cx="3099054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𝕏</m:t>
                      </m:r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𝕐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618" y="1248078"/>
                <a:ext cx="3099054" cy="612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035956"/>
              </p:ext>
            </p:extLst>
          </p:nvPr>
        </p:nvGraphicFramePr>
        <p:xfrm>
          <a:off x="1015191" y="3088577"/>
          <a:ext cx="25457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887">
                  <a:extLst>
                    <a:ext uri="{9D8B030D-6E8A-4147-A177-3AD203B41FA5}">
                      <a16:colId xmlns:a16="http://schemas.microsoft.com/office/drawing/2014/main" val="1239105685"/>
                    </a:ext>
                  </a:extLst>
                </a:gridCol>
                <a:gridCol w="1272887">
                  <a:extLst>
                    <a:ext uri="{9D8B030D-6E8A-4147-A177-3AD203B41FA5}">
                      <a16:colId xmlns:a16="http://schemas.microsoft.com/office/drawing/2014/main" val="1222649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64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6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5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10021"/>
                  </a:ext>
                </a:extLst>
              </a:tr>
            </a:tbl>
          </a:graphicData>
        </a:graphic>
      </p:graphicFrame>
      <p:sp>
        <p:nvSpPr>
          <p:cNvPr id="11" name="下箭头 10"/>
          <p:cNvSpPr/>
          <p:nvPr/>
        </p:nvSpPr>
        <p:spPr>
          <a:xfrm>
            <a:off x="5676045" y="1951029"/>
            <a:ext cx="1056409" cy="611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5000395" y="2589964"/>
                <a:ext cx="3054747" cy="633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95" y="2589964"/>
                <a:ext cx="3054747" cy="633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5000395" y="3471742"/>
                <a:ext cx="2701059" cy="633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95" y="3471742"/>
                <a:ext cx="2701059" cy="633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圆角矩形 14"/>
          <p:cNvSpPr/>
          <p:nvPr/>
        </p:nvSpPr>
        <p:spPr>
          <a:xfrm>
            <a:off x="983673" y="3457737"/>
            <a:ext cx="2687782" cy="6996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62891" y="4209346"/>
            <a:ext cx="2680855" cy="43988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>
            <a:endCxn id="20" idx="1"/>
          </p:cNvCxnSpPr>
          <p:nvPr/>
        </p:nvCxnSpPr>
        <p:spPr>
          <a:xfrm>
            <a:off x="1915391" y="1326573"/>
            <a:ext cx="2974514" cy="1985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左大括号 19"/>
          <p:cNvSpPr/>
          <p:nvPr/>
        </p:nvSpPr>
        <p:spPr>
          <a:xfrm>
            <a:off x="4889905" y="2748417"/>
            <a:ext cx="110490" cy="1128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54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Min bath Gradient Descent </a:t>
                </a:r>
              </a:p>
              <a:p>
                <a:pPr lvl="1"/>
                <a:r>
                  <a:rPr lang="en-US" altLang="zh-CN" dirty="0"/>
                  <a:t>Shuffle:</a:t>
                </a:r>
                <a:r>
                  <a:rPr lang="zh-CN" altLang="en-US" dirty="0"/>
                  <a:t> 将数据做一次随机化排序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dirty="0"/>
                  <a:t>):</a:t>
                </a:r>
                <a:r>
                  <a:rPr lang="zh-CN" altLang="en-US" dirty="0"/>
                  <a:t> 大小为</a:t>
                </a:r>
                <a:r>
                  <a:rPr lang="en-US" altLang="zh-CN" dirty="0" smtClean="0"/>
                  <a:t>B(batch size)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一个</a:t>
                </a:r>
                <a:r>
                  <a:rPr lang="en-US" altLang="zh-CN" dirty="0"/>
                  <a:t>mini-batch</a:t>
                </a:r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5"/>
              <p:cNvSpPr txBox="1"/>
              <p:nvPr/>
            </p:nvSpPr>
            <p:spPr>
              <a:xfrm>
                <a:off x="2837942" y="2222958"/>
                <a:ext cx="5472267" cy="22724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b="0" dirty="0"/>
                  <a:t>In</a:t>
                </a:r>
                <a:r>
                  <a:rPr lang="en-US" altLang="zh-CN" sz="2000" dirty="0"/>
                  <a:t>itialize</a:t>
                </a:r>
                <a:r>
                  <a:rPr lang="zh-CN" altLang="en-US" sz="20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altLang="zh-CN" sz="2000" b="0" i="0" smtClean="0">
                        <a:latin typeface="Cambria Math" charset="0"/>
                      </a:rPr>
                      <m:t>←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Zero,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Random,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etc.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from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convergence: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/>
                  <a:t>    </a:t>
                </a:r>
                <a:r>
                  <a:rPr lang="en-US" altLang="zh-CN" sz="2000" dirty="0"/>
                  <a:t>Shuffle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charset="0"/>
                      </a:rPr>
                      <m:t>𝕏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charset="0"/>
                      </a:rPr>
                      <m:t>𝕐</m:t>
                    </m:r>
                  </m:oMath>
                </a14:m>
                <a:r>
                  <a:rPr lang="en-US" altLang="zh-CN" sz="2000" dirty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/>
                  <a:t>    </a:t>
                </a: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each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B-sized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minibatch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</a:rPr>
                          <m:t>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</a:rPr>
                          <m:t>𝕐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sz="2000" dirty="0"/>
                  <a:t>) 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</a:rPr>
                      <m:t>𝕐</m:t>
                    </m:r>
                  </m:oMath>
                </a14:m>
                <a:r>
                  <a:rPr lang="en-US" altLang="zh-CN" sz="2000" dirty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/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0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altLang="zh-CN" sz="2000" b="0" i="1" smtClean="0">
                        <a:latin typeface="Cambria Math" charset="0"/>
                      </a:rPr>
                      <m:t>←</m:t>
                    </m:r>
                  </m:oMath>
                </a14:m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0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Gradient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</a:rPr>
                          <m:t>𝕏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</a:rPr>
                          <m:t>𝕐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0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000" dirty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/>
                  <a:t>    </a:t>
                </a:r>
                <a:r>
                  <a:rPr lang="en-US" altLang="zh-CN" sz="2000" dirty="0"/>
                  <a:t>End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/>
                  <a:t>End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</a:p>
            </p:txBody>
          </p:sp>
        </mc:Choice>
        <mc:Fallback>
          <p:sp>
            <p:nvSpPr>
              <p:cNvPr id="10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942" y="2222958"/>
                <a:ext cx="5472267" cy="2272417"/>
              </a:xfrm>
              <a:prstGeom prst="rect">
                <a:avLst/>
              </a:prstGeom>
              <a:blipFill>
                <a:blip r:embed="rId3"/>
                <a:stretch>
                  <a:fillRect l="-1112" t="-1070" b="-37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6"/>
          <p:cNvSpPr/>
          <p:nvPr/>
        </p:nvSpPr>
        <p:spPr>
          <a:xfrm rot="10800000">
            <a:off x="2400350" y="2602455"/>
            <a:ext cx="389965" cy="1445314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7"/>
          <p:cNvSpPr txBox="1"/>
          <p:nvPr/>
        </p:nvSpPr>
        <p:spPr>
          <a:xfrm>
            <a:off x="805886" y="3159111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一个</a:t>
            </a:r>
            <a:r>
              <a:rPr lang="en-US" altLang="zh-CN" sz="2000" dirty="0">
                <a:solidFill>
                  <a:srgbClr val="C00000"/>
                </a:solidFill>
              </a:rPr>
              <a:t>epoch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10559" y="4556342"/>
            <a:ext cx="457048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主流机器学习（深度学习）的参数优化方法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592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GD</a:t>
            </a:r>
            <a:r>
              <a:rPr lang="zh-CN" altLang="en-US" dirty="0" smtClean="0"/>
              <a:t>（每次迭代全量样本一次更新参数）</a:t>
            </a:r>
            <a:endParaRPr lang="en-US" altLang="zh-CN" dirty="0" smtClean="0"/>
          </a:p>
          <a:p>
            <a:r>
              <a:rPr lang="zh-CN" altLang="en-US" dirty="0" smtClean="0"/>
              <a:t>与</a:t>
            </a:r>
            <a:r>
              <a:rPr lang="en-US" altLang="zh-CN" dirty="0" smtClean="0"/>
              <a:t>SGD</a:t>
            </a:r>
            <a:r>
              <a:rPr lang="zh-CN" altLang="en-US" dirty="0" smtClean="0"/>
              <a:t>（</a:t>
            </a:r>
            <a:r>
              <a:rPr lang="zh-CN" altLang="en-US" dirty="0"/>
              <a:t>每次迭代</a:t>
            </a:r>
            <a:r>
              <a:rPr lang="zh-CN" altLang="en-US" dirty="0" smtClean="0"/>
              <a:t>一个样本，每个样本更新参数）的</a:t>
            </a:r>
            <a:r>
              <a:rPr lang="zh-CN" altLang="en-US" dirty="0"/>
              <a:t>比较</a:t>
            </a:r>
            <a:endParaRPr kumimoji="1" lang="en-US" altLang="zh-CN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3" y="2003263"/>
            <a:ext cx="3944311" cy="1739809"/>
          </a:xfrm>
          <a:prstGeom prst="rect">
            <a:avLst/>
          </a:prstGeom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61" y="2003263"/>
            <a:ext cx="4052986" cy="182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65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多元线性回归（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Multiple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Linear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Regression,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MLR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引入两个向量：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注：我们使用粗体表示向量及矩阵</a:t>
                </a:r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4"/>
              <p:cNvSpPr txBox="1"/>
              <p:nvPr/>
            </p:nvSpPr>
            <p:spPr>
              <a:xfrm>
                <a:off x="1044053" y="2402005"/>
                <a:ext cx="1004442" cy="1489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charset="0"/>
                        </a:rPr>
                        <m:t>𝜽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53" y="2402005"/>
                <a:ext cx="1004442" cy="1489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5"/>
              <p:cNvSpPr txBox="1"/>
              <p:nvPr/>
            </p:nvSpPr>
            <p:spPr>
              <a:xfrm>
                <a:off x="2315566" y="2402005"/>
                <a:ext cx="1004442" cy="1489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charset="0"/>
                        </a:rPr>
                        <m:t>𝒙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566" y="2402005"/>
                <a:ext cx="1004442" cy="1489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6"/>
          <p:cNvSpPr/>
          <p:nvPr/>
        </p:nvSpPr>
        <p:spPr>
          <a:xfrm>
            <a:off x="3852079" y="2928459"/>
            <a:ext cx="593677" cy="436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7"/>
              <p:cNvSpPr txBox="1"/>
              <p:nvPr/>
            </p:nvSpPr>
            <p:spPr>
              <a:xfrm>
                <a:off x="4806816" y="2402005"/>
                <a:ext cx="3802451" cy="13408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uk-UA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m:rPr>
                              <m:nor/>
                            </m:rPr>
                            <a:rPr lang="en-US" altLang="zh-CN" dirty="0"/>
                            <m:t> 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latin typeface="Cambria Math" charset="0"/>
                        </a:rPr>
                        <m:t>𝜽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816" y="2402005"/>
                <a:ext cx="3802451" cy="13408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8"/>
              <p:cNvSpPr/>
              <p:nvPr/>
            </p:nvSpPr>
            <p:spPr>
              <a:xfrm>
                <a:off x="6028682" y="4204142"/>
                <a:ext cx="29759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请问上述公式中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是</a:t>
                </a:r>
                <a:endParaRPr lang="en-US" altLang="zh-CN" sz="1600" b="1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A.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d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*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1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的向量  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B.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标量</a:t>
                </a:r>
                <a:endParaRPr lang="en-US" altLang="zh-CN" sz="1600" b="1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</mc:Choice>
        <mc:Fallback xmlns="">
          <p:sp>
            <p:nvSpPr>
              <p:cNvPr id="11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682" y="4204142"/>
                <a:ext cx="2975989" cy="584775"/>
              </a:xfrm>
              <a:prstGeom prst="rect">
                <a:avLst/>
              </a:prstGeom>
              <a:blipFill>
                <a:blip r:embed="rId6"/>
                <a:stretch>
                  <a:fillRect l="-1230" t="-4167" b="-13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9"/>
          <p:cNvSpPr/>
          <p:nvPr/>
        </p:nvSpPr>
        <p:spPr>
          <a:xfrm>
            <a:off x="5440530" y="4265697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7084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设计矩阵（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给定训练集，我们可以定义设计矩阵</a:t>
            </a:r>
            <a:endParaRPr lang="en-US" altLang="zh-CN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58925" y="1809033"/>
                <a:ext cx="4064000" cy="20460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charset="0"/>
                        </a:rPr>
                        <m:t>𝕏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sz="2000" b="0" i="1" smtClean="0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sz="2000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sz="2000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 smtClean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sz="2000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CN" altLang="en-US" sz="2000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zh-CN" altLang="en-US" sz="2000" b="0" i="1" smtClean="0">
                                        <a:latin typeface="Cambria Math" charset="0"/>
                                      </a:rPr>
                                      <m:t>  </m:t>
                                    </m:r>
                                    <m:r>
                                      <a:rPr lang="uk-UA" altLang="zh-CN" sz="2000" i="1">
                                        <a:latin typeface="Cambria Math" charset="0"/>
                                      </a:rPr>
                                      <m:t>⋮</m:t>
                                    </m:r>
                                    <m:r>
                                      <a:rPr lang="zh-CN" altLang="en-US" sz="2000" b="0" i="1" smtClean="0">
                                        <a:latin typeface="Cambria Math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r>
                                      <a:rPr lang="zh-CN" altLang="en-US" sz="2000" b="0" i="1" smtClean="0">
                                        <a:latin typeface="Cambria Math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uk-UA" altLang="zh-CN" sz="2000" i="1" smtClean="0">
                                              <a:latin typeface="Cambria Math" charset="0"/>
                                            </a:rPr>
                                            <m:t>⋮</m:t>
                                          </m:r>
                                          <m:r>
                                            <a:rPr lang="zh-CN" altLang="en-US" sz="2000" b="0" i="1" smtClean="0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</m:e>
                                        <m:e>
                                          <m:r>
                                            <a:rPr lang="zh-CN" altLang="en-US" sz="2000" b="0" i="1" smtClean="0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uk-UA" altLang="zh-CN" sz="2000" i="1" smtClean="0">
                                              <a:latin typeface="Cambria Math" charset="0"/>
                                            </a:rPr>
                                            <m:t>⋮</m:t>
                                          </m:r>
                                          <m:r>
                                            <a:rPr lang="zh-CN" altLang="en-US" sz="2000" b="0" i="1" smtClean="0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uk-UA" altLang="zh-CN" sz="2000" i="1" smtClean="0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  <m:r>
                                                  <a:rPr lang="uk-UA" altLang="zh-CN" sz="2000" i="1" smtClean="0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  <m:r>
                                                  <a:rPr lang="uk-UA" altLang="zh-CN" sz="2000" i="1" smtClean="0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sz="2000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925" y="1809033"/>
                <a:ext cx="4064000" cy="20460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283253" y="1717639"/>
            <a:ext cx="3205537" cy="380144"/>
          </a:xfrm>
          <a:prstGeom prst="rect">
            <a:avLst/>
          </a:prstGeom>
          <a:solidFill>
            <a:srgbClr val="4F81BD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94842" y="1645719"/>
            <a:ext cx="612768" cy="2300805"/>
          </a:xfrm>
          <a:prstGeom prst="rect">
            <a:avLst/>
          </a:prstGeom>
          <a:solidFill>
            <a:schemeClr val="accent3">
              <a:alpha val="29804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624706" y="1049819"/>
            <a:ext cx="2131265" cy="1047964"/>
          </a:xfrm>
          <a:prstGeom prst="wedgeRoundRectCallout">
            <a:avLst>
              <a:gd name="adj1" fmla="val -96354"/>
              <a:gd name="adj2" fmla="val 35049"/>
              <a:gd name="adj3" fmla="val 16667"/>
            </a:avLst>
          </a:prstGeom>
          <a:solidFill>
            <a:srgbClr val="4F81BD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/>
                </a:solidFill>
              </a:rPr>
              <a:t>每行代表一个数据实例（数据点）</a:t>
            </a:r>
            <a:endParaRPr lang="en-US" altLang="zh-CN" sz="1400" dirty="0">
              <a:solidFill>
                <a:schemeClr val="tx1"/>
              </a:solidFill>
            </a:endParaRPr>
          </a:p>
          <a:p>
            <a:r>
              <a:rPr lang="zh-CN" altLang="en-US" sz="1400" dirty="0">
                <a:solidFill>
                  <a:schemeClr val="tx1"/>
                </a:solidFill>
              </a:rPr>
              <a:t>如数据点</a:t>
            </a:r>
            <a:r>
              <a:rPr lang="en-US" altLang="zh-CN" sz="1400" dirty="0">
                <a:solidFill>
                  <a:schemeClr val="tx1"/>
                </a:solidFill>
              </a:rPr>
              <a:t>1</a:t>
            </a:r>
            <a:r>
              <a:rPr lang="zh-CN" altLang="en-US" sz="1400" dirty="0">
                <a:solidFill>
                  <a:schemeClr val="tx1"/>
                </a:solidFill>
              </a:rPr>
              <a:t>的特征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4948306" y="3898900"/>
            <a:ext cx="2985734" cy="628650"/>
          </a:xfrm>
          <a:prstGeom prst="wedgeRoundRectCallout">
            <a:avLst>
              <a:gd name="adj1" fmla="val -104487"/>
              <a:gd name="adj2" fmla="val -45736"/>
              <a:gd name="adj3" fmla="val 16667"/>
            </a:avLst>
          </a:prstGeom>
          <a:solidFill>
            <a:schemeClr val="accent3">
              <a:alpha val="29804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/>
                </a:solidFill>
              </a:rPr>
              <a:t>每列代表一个数据特征（输入变量）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just"/>
            <a:r>
              <a:rPr lang="zh-CN" altLang="en-US" sz="1400" dirty="0">
                <a:solidFill>
                  <a:schemeClr val="tx1"/>
                </a:solidFill>
              </a:rPr>
              <a:t>如所有点在特征</a:t>
            </a:r>
            <a:r>
              <a:rPr lang="en-US" altLang="zh-CN" sz="1400" dirty="0">
                <a:solidFill>
                  <a:schemeClr val="tx1"/>
                </a:solidFill>
              </a:rPr>
              <a:t>1</a:t>
            </a:r>
            <a:r>
              <a:rPr lang="zh-CN" altLang="en-US" sz="1400" dirty="0">
                <a:solidFill>
                  <a:schemeClr val="tx1"/>
                </a:solidFill>
              </a:rPr>
              <a:t>上的取值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623FA305-6A5F-4E2F-AD88-81AB5458E2E9}"/>
              </a:ext>
            </a:extLst>
          </p:cNvPr>
          <p:cNvSpPr/>
          <p:nvPr/>
        </p:nvSpPr>
        <p:spPr>
          <a:xfrm>
            <a:off x="1223645" y="1838960"/>
            <a:ext cx="335280" cy="16988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ounded Rectangular Callout 7">
            <a:extLst>
              <a:ext uri="{FF2B5EF4-FFF2-40B4-BE49-F238E27FC236}">
                <a16:creationId xmlns:a16="http://schemas.microsoft.com/office/drawing/2014/main" id="{8ACE37C3-4540-475E-889D-6692FE21E107}"/>
              </a:ext>
            </a:extLst>
          </p:cNvPr>
          <p:cNvSpPr/>
          <p:nvPr/>
        </p:nvSpPr>
        <p:spPr>
          <a:xfrm>
            <a:off x="169389" y="3417019"/>
            <a:ext cx="1183742" cy="470114"/>
          </a:xfrm>
          <a:prstGeom prst="wedgeRoundRectCallout">
            <a:avLst>
              <a:gd name="adj1" fmla="val 27532"/>
              <a:gd name="adj2" fmla="val -148550"/>
              <a:gd name="adj3" fmla="val 16667"/>
            </a:avLst>
          </a:prstGeom>
          <a:solidFill>
            <a:srgbClr val="4F81BD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/>
                </a:solidFill>
              </a:rPr>
              <a:t>样本数量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177924" y="4378325"/>
            <a:ext cx="2187575" cy="588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上标：样本编号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下标：维度编号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45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设计矩阵（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给定训练集，我们可以定义</a:t>
            </a:r>
            <a:r>
              <a:rPr lang="zh-CN" altLang="en-US" dirty="0" smtClean="0"/>
              <a:t>设计矩阵</a:t>
            </a:r>
            <a:endParaRPr lang="en-US" altLang="zh-CN" dirty="0" smtClean="0"/>
          </a:p>
          <a:p>
            <a:r>
              <a:rPr lang="zh-CN" altLang="en-US" dirty="0"/>
              <a:t>波士顿房价的例子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70" y="1303345"/>
            <a:ext cx="1835649" cy="32877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4384" y="2914826"/>
            <a:ext cx="35667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途中</a:t>
            </a:r>
            <a:r>
              <a:rPr lang="zh-CN" altLang="en-US" sz="1600" b="1" dirty="0" smtClean="0">
                <a:solidFill>
                  <a:srgbClr val="C00000"/>
                </a:solidFill>
                <a:latin typeface="Helvetica Neue" charset="0"/>
              </a:rPr>
              <a:t>对应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的设计矩阵维数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506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*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1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506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*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3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C.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3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*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506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D.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3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*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2947210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150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6976</TotalTime>
  <Words>1757</Words>
  <Application>Microsoft Office PowerPoint</Application>
  <PresentationFormat>全屏显示(16:9)</PresentationFormat>
  <Paragraphs>439</Paragraphs>
  <Slides>55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4" baseType="lpstr">
      <vt:lpstr>Helvetica Neue</vt:lpstr>
      <vt:lpstr>Mangal</vt:lpstr>
      <vt:lpstr>宋体</vt:lpstr>
      <vt:lpstr>微软雅黑</vt:lpstr>
      <vt:lpstr>微软雅黑</vt:lpstr>
      <vt:lpstr>Arial</vt:lpstr>
      <vt:lpstr>Calibri</vt:lpstr>
      <vt:lpstr>Cambria Math</vt:lpstr>
      <vt:lpstr>清风素材 https://12sc.taobao.com/</vt:lpstr>
      <vt:lpstr>PowerPoint 演示文稿</vt:lpstr>
      <vt:lpstr>PowerPoint 演示文稿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回归：一元回归（解析解与梯度下降算法）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使用梯度下降求解多元线性回归模型</vt:lpstr>
      <vt:lpstr>PowerPoint 演示文稿</vt:lpstr>
      <vt:lpstr>使用梯度下降求解多元线性回归模型</vt:lpstr>
      <vt:lpstr>回归：多元回归（解析解与梯度下降算法）</vt:lpstr>
      <vt:lpstr>回归：多元回归（解析解与梯度下降算法）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398</cp:revision>
  <cp:lastPrinted>2020-03-27T09:34:47Z</cp:lastPrinted>
  <dcterms:created xsi:type="dcterms:W3CDTF">2015-01-23T04:02:45Z</dcterms:created>
  <dcterms:modified xsi:type="dcterms:W3CDTF">2021-10-16T09:02:39Z</dcterms:modified>
  <cp:category/>
  <cp:contentStatus>12sc.taobao.com</cp:contentStatus>
</cp:coreProperties>
</file>